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p:sldMasterIdLst>
    <p:sldMasterId id="2147483660" r:id="rId1"/>
  </p:sldMasterIdLst>
  <p:notesMasterIdLst>
    <p:notesMasterId r:id="rId21"/>
  </p:notesMasterIdLst>
  <p:sldIdLst>
    <p:sldId id="257" r:id="rId2"/>
    <p:sldId id="264" r:id="rId3"/>
    <p:sldId id="271" r:id="rId4"/>
    <p:sldId id="262" r:id="rId5"/>
    <p:sldId id="256" r:id="rId6"/>
    <p:sldId id="258" r:id="rId7"/>
    <p:sldId id="280" r:id="rId8"/>
    <p:sldId id="278" r:id="rId9"/>
    <p:sldId id="283" r:id="rId10"/>
    <p:sldId id="282" r:id="rId11"/>
    <p:sldId id="265" r:id="rId12"/>
    <p:sldId id="259" r:id="rId13"/>
    <p:sldId id="270" r:id="rId14"/>
    <p:sldId id="277" r:id="rId15"/>
    <p:sldId id="260" r:id="rId16"/>
    <p:sldId id="261" r:id="rId17"/>
    <p:sldId id="266" r:id="rId18"/>
    <p:sldId id="268" r:id="rId19"/>
    <p:sldId id="274" r:id="rId20"/>
  </p:sldIdLst>
  <p:sldSz cx="12192000" cy="6858000"/>
  <p:notesSz cx="7099300" cy="10234613"/>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022" userDrawn="1">
          <p15:clr>
            <a:srgbClr val="A4A3A4"/>
          </p15:clr>
        </p15:guide>
        <p15:guide id="2" pos="3840" userDrawn="1">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hSE/HRcTk9MKsDxLQ8xxzGF6zSQ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FAFA"/>
    <a:srgbClr val="E9E9FF"/>
    <a:srgbClr val="F8FDED"/>
    <a:srgbClr val="FFFFFF"/>
    <a:srgbClr val="FFF7E8"/>
    <a:srgbClr val="0000FF"/>
    <a:srgbClr val="11D1D3"/>
    <a:srgbClr val="B3EE39"/>
    <a:srgbClr val="F5BF5B"/>
    <a:srgbClr val="D85EAB"/>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essuno stile, nessuna griglia">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38B1855-1B75-4FBE-930C-398BA8C253C6}" styleName="Stile con tema 2 - Colore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0A1B5D5-9B99-4C35-A422-299274C87663}" styleName="Stile medio 1 - Colore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71839" autoAdjust="0"/>
  </p:normalViewPr>
  <p:slideViewPr>
    <p:cSldViewPr snapToGrid="0" showGuides="1">
      <p:cViewPr varScale="1">
        <p:scale>
          <a:sx n="46" d="100"/>
          <a:sy n="46" d="100"/>
        </p:scale>
        <p:origin x="1728" y="72"/>
      </p:cViewPr>
      <p:guideLst>
        <p:guide orient="horz" pos="3022"/>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1CC596-A819-43AE-B530-C08A8C735F91}"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E2C97332-6A4A-4063-B9AD-B731950BA8B6}">
      <dgm:prSet custT="1"/>
      <dgm:spPr/>
      <dgm:t>
        <a:bodyPr/>
        <a:lstStyle/>
        <a:p>
          <a:pPr algn="l">
            <a:lnSpc>
              <a:spcPct val="100000"/>
            </a:lnSpc>
          </a:pPr>
          <a:r>
            <a:rPr lang="en-US" sz="1600" b="1" i="1" dirty="0" err="1">
              <a:latin typeface="Calibri" panose="020F0502020204030204" pitchFamily="34" charset="0"/>
              <a:cs typeface="Calibri" panose="020F0502020204030204" pitchFamily="34" charset="0"/>
            </a:rPr>
            <a:t>Unità</a:t>
          </a:r>
          <a:r>
            <a:rPr lang="en-US" sz="1600" b="1" i="1" dirty="0">
              <a:latin typeface="Calibri" panose="020F0502020204030204" pitchFamily="34" charset="0"/>
              <a:cs typeface="Calibri" panose="020F0502020204030204" pitchFamily="34" charset="0"/>
            </a:rPr>
            <a:t> </a:t>
          </a:r>
          <a:r>
            <a:rPr lang="en-US" sz="1600" b="1" i="1" dirty="0" err="1">
              <a:latin typeface="Calibri" panose="020F0502020204030204" pitchFamily="34" charset="0"/>
              <a:cs typeface="Calibri" panose="020F0502020204030204" pitchFamily="34" charset="0"/>
            </a:rPr>
            <a:t>Agricoltura</a:t>
          </a:r>
          <a:r>
            <a:rPr lang="en-US" sz="1600" b="1" i="1" dirty="0">
              <a:latin typeface="Calibri" panose="020F0502020204030204" pitchFamily="34" charset="0"/>
              <a:cs typeface="Calibri" panose="020F0502020204030204" pitchFamily="34" charset="0"/>
            </a:rPr>
            <a:t> </a:t>
          </a:r>
          <a:r>
            <a:rPr lang="en-US" sz="1600" b="1" i="1" dirty="0" err="1">
              <a:latin typeface="Calibri" panose="020F0502020204030204" pitchFamily="34" charset="0"/>
              <a:cs typeface="Calibri" panose="020F0502020204030204" pitchFamily="34" charset="0"/>
            </a:rPr>
            <a:t>biologica</a:t>
          </a:r>
          <a:r>
            <a:rPr lang="en-US" sz="1600" b="1" i="1" dirty="0">
              <a:latin typeface="Calibri" panose="020F0502020204030204" pitchFamily="34" charset="0"/>
              <a:cs typeface="Calibri" panose="020F0502020204030204" pitchFamily="34" charset="0"/>
            </a:rPr>
            <a:t> e </a:t>
          </a:r>
          <a:r>
            <a:rPr lang="en-US" sz="1600" b="1" i="1" dirty="0" err="1">
              <a:latin typeface="Calibri" panose="020F0502020204030204" pitchFamily="34" charset="0"/>
              <a:cs typeface="Calibri" panose="020F0502020204030204" pitchFamily="34" charset="0"/>
            </a:rPr>
            <a:t>qualità</a:t>
          </a:r>
          <a:r>
            <a:rPr lang="en-US" sz="1600" b="1" i="1" dirty="0">
              <a:latin typeface="Calibri" panose="020F0502020204030204" pitchFamily="34" charset="0"/>
              <a:cs typeface="Calibri" panose="020F0502020204030204" pitchFamily="34" charset="0"/>
            </a:rPr>
            <a:t> del </a:t>
          </a:r>
          <a:r>
            <a:rPr lang="en-US" sz="1600" b="1" i="1" dirty="0" err="1">
              <a:latin typeface="Calibri" panose="020F0502020204030204" pitchFamily="34" charset="0"/>
              <a:cs typeface="Calibri" panose="020F0502020204030204" pitchFamily="34" charset="0"/>
            </a:rPr>
            <a:t>suolo</a:t>
          </a:r>
          <a:r>
            <a:rPr lang="en-US" sz="1600" b="1" i="1" dirty="0">
              <a:latin typeface="Calibri" panose="020F0502020204030204" pitchFamily="34" charset="0"/>
              <a:cs typeface="Calibri" panose="020F0502020204030204" pitchFamily="34" charset="0"/>
            </a:rPr>
            <a:t> - CTT</a:t>
          </a:r>
          <a:endParaRPr lang="en-US" sz="1600" dirty="0">
            <a:latin typeface="Calibri" panose="020F0502020204030204" pitchFamily="34" charset="0"/>
            <a:cs typeface="Calibri" panose="020F0502020204030204" pitchFamily="34" charset="0"/>
          </a:endParaRPr>
        </a:p>
      </dgm:t>
    </dgm:pt>
    <dgm:pt modelId="{E5F1FFA2-898C-49EF-93C0-5FD2CA30396C}" type="parTrans" cxnId="{91E8461A-8D75-418D-941A-71D268B303F5}">
      <dgm:prSet/>
      <dgm:spPr/>
      <dgm:t>
        <a:bodyPr/>
        <a:lstStyle/>
        <a:p>
          <a:pPr algn="l"/>
          <a:endParaRPr lang="en-US" sz="1600">
            <a:latin typeface="Calibri" panose="020F0502020204030204" pitchFamily="34" charset="0"/>
            <a:cs typeface="Calibri" panose="020F0502020204030204" pitchFamily="34" charset="0"/>
          </a:endParaRPr>
        </a:p>
      </dgm:t>
    </dgm:pt>
    <dgm:pt modelId="{8DFCC171-9CBB-4429-9577-6E55A3054A9D}" type="sibTrans" cxnId="{91E8461A-8D75-418D-941A-71D268B303F5}">
      <dgm:prSet/>
      <dgm:spPr/>
      <dgm:t>
        <a:bodyPr/>
        <a:lstStyle/>
        <a:p>
          <a:pPr algn="l"/>
          <a:endParaRPr lang="en-US" sz="1600">
            <a:latin typeface="Calibri" panose="020F0502020204030204" pitchFamily="34" charset="0"/>
            <a:cs typeface="Calibri" panose="020F0502020204030204" pitchFamily="34" charset="0"/>
          </a:endParaRPr>
        </a:p>
      </dgm:t>
    </dgm:pt>
    <dgm:pt modelId="{3CC33410-7E79-49FB-948B-D3622398AFF9}">
      <dgm:prSet custT="1"/>
      <dgm:spPr/>
      <dgm:t>
        <a:bodyPr/>
        <a:lstStyle/>
        <a:p>
          <a:pPr algn="l">
            <a:lnSpc>
              <a:spcPct val="100000"/>
            </a:lnSpc>
          </a:pPr>
          <a:r>
            <a:rPr lang="en-US" sz="1600" b="1" i="1">
              <a:latin typeface="Calibri" panose="020F0502020204030204" pitchFamily="34" charset="0"/>
              <a:cs typeface="Calibri" panose="020F0502020204030204" pitchFamily="34" charset="0"/>
            </a:rPr>
            <a:t>Unità Biologia computazionale - CRI</a:t>
          </a:r>
          <a:endParaRPr lang="en-US" sz="1600">
            <a:latin typeface="Calibri" panose="020F0502020204030204" pitchFamily="34" charset="0"/>
            <a:cs typeface="Calibri" panose="020F0502020204030204" pitchFamily="34" charset="0"/>
          </a:endParaRPr>
        </a:p>
      </dgm:t>
    </dgm:pt>
    <dgm:pt modelId="{4EFBCC1E-133E-4167-97B7-89993128CA96}" type="parTrans" cxnId="{2891C967-8AB8-402B-A0CE-881A31BF6623}">
      <dgm:prSet/>
      <dgm:spPr/>
      <dgm:t>
        <a:bodyPr/>
        <a:lstStyle/>
        <a:p>
          <a:pPr algn="l"/>
          <a:endParaRPr lang="en-US" sz="1600">
            <a:latin typeface="Calibri" panose="020F0502020204030204" pitchFamily="34" charset="0"/>
            <a:cs typeface="Calibri" panose="020F0502020204030204" pitchFamily="34" charset="0"/>
          </a:endParaRPr>
        </a:p>
      </dgm:t>
    </dgm:pt>
    <dgm:pt modelId="{E6CCEF65-BDD6-46FE-A79D-8ACDCFFBFA2B}" type="sibTrans" cxnId="{2891C967-8AB8-402B-A0CE-881A31BF6623}">
      <dgm:prSet/>
      <dgm:spPr/>
      <dgm:t>
        <a:bodyPr/>
        <a:lstStyle/>
        <a:p>
          <a:pPr algn="l"/>
          <a:endParaRPr lang="en-US" sz="1600">
            <a:latin typeface="Calibri" panose="020F0502020204030204" pitchFamily="34" charset="0"/>
            <a:cs typeface="Calibri" panose="020F0502020204030204" pitchFamily="34" charset="0"/>
          </a:endParaRPr>
        </a:p>
      </dgm:t>
    </dgm:pt>
    <dgm:pt modelId="{C79E7F1C-3211-4939-9D03-76917370E886}">
      <dgm:prSet custT="1"/>
      <dgm:spPr/>
      <dgm:t>
        <a:bodyPr/>
        <a:lstStyle/>
        <a:p>
          <a:pPr algn="l">
            <a:lnSpc>
              <a:spcPct val="100000"/>
            </a:lnSpc>
          </a:pPr>
          <a:r>
            <a:rPr lang="en-US" sz="1600" b="1" i="1" dirty="0" err="1">
              <a:latin typeface="Calibri" panose="020F0502020204030204" pitchFamily="34" charset="0"/>
              <a:cs typeface="Calibri" panose="020F0502020204030204" pitchFamily="34" charset="0"/>
            </a:rPr>
            <a:t>Unità</a:t>
          </a:r>
          <a:r>
            <a:rPr lang="en-US" sz="1600" b="1" i="1" dirty="0">
              <a:latin typeface="Calibri" panose="020F0502020204030204" pitchFamily="34" charset="0"/>
              <a:cs typeface="Calibri" panose="020F0502020204030204" pitchFamily="34" charset="0"/>
            </a:rPr>
            <a:t> </a:t>
          </a:r>
          <a:r>
            <a:rPr lang="en-US" sz="1600" b="1" i="1" dirty="0" err="1">
              <a:latin typeface="Calibri" panose="020F0502020204030204" pitchFamily="34" charset="0"/>
              <a:cs typeface="Calibri" panose="020F0502020204030204" pitchFamily="34" charset="0"/>
            </a:rPr>
            <a:t>Chimica</a:t>
          </a:r>
          <a:r>
            <a:rPr lang="en-US" sz="1600" b="1" i="1" dirty="0">
              <a:latin typeface="Calibri" panose="020F0502020204030204" pitchFamily="34" charset="0"/>
              <a:cs typeface="Calibri" panose="020F0502020204030204" pitchFamily="34" charset="0"/>
            </a:rPr>
            <a:t> </a:t>
          </a:r>
          <a:r>
            <a:rPr lang="en-US" sz="1600" b="1" i="1" dirty="0" err="1">
              <a:latin typeface="Calibri" panose="020F0502020204030204" pitchFamily="34" charset="0"/>
              <a:cs typeface="Calibri" panose="020F0502020204030204" pitchFamily="34" charset="0"/>
            </a:rPr>
            <a:t>vitienologica</a:t>
          </a:r>
          <a:r>
            <a:rPr lang="en-US" sz="1600" b="1" i="1" dirty="0">
              <a:latin typeface="Calibri" panose="020F0502020204030204" pitchFamily="34" charset="0"/>
              <a:cs typeface="Calibri" panose="020F0502020204030204" pitchFamily="34" charset="0"/>
            </a:rPr>
            <a:t> e </a:t>
          </a:r>
          <a:r>
            <a:rPr lang="en-US" sz="1600" b="1" i="1" dirty="0" err="1">
              <a:latin typeface="Calibri" panose="020F0502020204030204" pitchFamily="34" charset="0"/>
              <a:cs typeface="Calibri" panose="020F0502020204030204" pitchFamily="34" charset="0"/>
            </a:rPr>
            <a:t>agroalimentare</a:t>
          </a:r>
          <a:r>
            <a:rPr lang="en-US" sz="1600" b="1" i="1" dirty="0">
              <a:latin typeface="Calibri" panose="020F0502020204030204" pitchFamily="34" charset="0"/>
              <a:cs typeface="Calibri" panose="020F0502020204030204" pitchFamily="34" charset="0"/>
            </a:rPr>
            <a:t> - CTT</a:t>
          </a:r>
          <a:endParaRPr lang="en-US" sz="1600" dirty="0">
            <a:latin typeface="Calibri" panose="020F0502020204030204" pitchFamily="34" charset="0"/>
            <a:cs typeface="Calibri" panose="020F0502020204030204" pitchFamily="34" charset="0"/>
          </a:endParaRPr>
        </a:p>
      </dgm:t>
    </dgm:pt>
    <dgm:pt modelId="{130EDD2A-0467-48F6-B365-068812D55416}" type="parTrans" cxnId="{178F8D8E-538F-423D-9206-526E69BFBFE9}">
      <dgm:prSet/>
      <dgm:spPr/>
      <dgm:t>
        <a:bodyPr/>
        <a:lstStyle/>
        <a:p>
          <a:pPr algn="l"/>
          <a:endParaRPr lang="en-US" sz="1600">
            <a:latin typeface="Calibri" panose="020F0502020204030204" pitchFamily="34" charset="0"/>
            <a:cs typeface="Calibri" panose="020F0502020204030204" pitchFamily="34" charset="0"/>
          </a:endParaRPr>
        </a:p>
      </dgm:t>
    </dgm:pt>
    <dgm:pt modelId="{8582AA06-DEB1-47E7-96CB-321F6118ABDA}" type="sibTrans" cxnId="{178F8D8E-538F-423D-9206-526E69BFBFE9}">
      <dgm:prSet/>
      <dgm:spPr/>
      <dgm:t>
        <a:bodyPr/>
        <a:lstStyle/>
        <a:p>
          <a:pPr algn="l"/>
          <a:endParaRPr lang="en-US" sz="1600">
            <a:latin typeface="Calibri" panose="020F0502020204030204" pitchFamily="34" charset="0"/>
            <a:cs typeface="Calibri" panose="020F0502020204030204" pitchFamily="34" charset="0"/>
          </a:endParaRPr>
        </a:p>
      </dgm:t>
    </dgm:pt>
    <dgm:pt modelId="{F3E06996-DBBE-477E-BD19-1395059294A9}" type="pres">
      <dgm:prSet presAssocID="{311CC596-A819-43AE-B530-C08A8C735F91}" presName="root" presStyleCnt="0">
        <dgm:presLayoutVars>
          <dgm:dir/>
          <dgm:resizeHandles val="exact"/>
        </dgm:presLayoutVars>
      </dgm:prSet>
      <dgm:spPr/>
    </dgm:pt>
    <dgm:pt modelId="{F26EE01D-11E0-4A06-8D3E-9495ABF0B41B}" type="pres">
      <dgm:prSet presAssocID="{E2C97332-6A4A-4063-B9AD-B731950BA8B6}" presName="compNode" presStyleCnt="0"/>
      <dgm:spPr/>
    </dgm:pt>
    <dgm:pt modelId="{8E688576-A28B-4C13-B6BC-875C8099BF17}" type="pres">
      <dgm:prSet presAssocID="{E2C97332-6A4A-4063-B9AD-B731950BA8B6}" presName="bgRect" presStyleLbl="bgShp" presStyleIdx="0" presStyleCnt="3" custScaleY="99191" custLinFactNeighborY="-1975"/>
      <dgm:spPr>
        <a:solidFill>
          <a:schemeClr val="accent6">
            <a:lumMod val="40000"/>
            <a:lumOff val="60000"/>
          </a:schemeClr>
        </a:solidFill>
      </dgm:spPr>
    </dgm:pt>
    <dgm:pt modelId="{B21DC9CD-6DB6-4466-8994-FB91783F1AD3}" type="pres">
      <dgm:prSet presAssocID="{E2C97332-6A4A-4063-B9AD-B731950BA8B6}" presName="iconRect" presStyleLbl="node1" presStyleIdx="0" presStyleCnt="3"/>
      <dgm:spPr>
        <a:prstGeom prst="ellipse">
          <a:avLst/>
        </a:prstGeom>
        <a:noFill/>
      </dgm:spPr>
    </dgm:pt>
    <dgm:pt modelId="{87D58B5D-A6DB-485C-ACAA-C3A49ACAB96F}" type="pres">
      <dgm:prSet presAssocID="{E2C97332-6A4A-4063-B9AD-B731950BA8B6}" presName="spaceRect" presStyleCnt="0"/>
      <dgm:spPr/>
    </dgm:pt>
    <dgm:pt modelId="{5672D826-2C65-4B6A-A76F-6625703B3B69}" type="pres">
      <dgm:prSet presAssocID="{E2C97332-6A4A-4063-B9AD-B731950BA8B6}" presName="parTx" presStyleLbl="revTx" presStyleIdx="0" presStyleCnt="3">
        <dgm:presLayoutVars>
          <dgm:chMax val="0"/>
          <dgm:chPref val="0"/>
        </dgm:presLayoutVars>
      </dgm:prSet>
      <dgm:spPr/>
    </dgm:pt>
    <dgm:pt modelId="{0B694DAB-9C4D-4481-86B9-813909BD6932}" type="pres">
      <dgm:prSet presAssocID="{8DFCC171-9CBB-4429-9577-6E55A3054A9D}" presName="sibTrans" presStyleCnt="0"/>
      <dgm:spPr/>
    </dgm:pt>
    <dgm:pt modelId="{DB746093-38B4-404D-8053-1F51AA420EBD}" type="pres">
      <dgm:prSet presAssocID="{3CC33410-7E79-49FB-948B-D3622398AFF9}" presName="compNode" presStyleCnt="0"/>
      <dgm:spPr/>
    </dgm:pt>
    <dgm:pt modelId="{B37A07EB-0BD0-43E5-A5BC-8C010FA49C4D}" type="pres">
      <dgm:prSet presAssocID="{3CC33410-7E79-49FB-948B-D3622398AFF9}" presName="bgRect" presStyleLbl="bgShp" presStyleIdx="1" presStyleCnt="3" custScaleY="99191"/>
      <dgm:spPr>
        <a:solidFill>
          <a:schemeClr val="accent6">
            <a:lumMod val="40000"/>
            <a:lumOff val="60000"/>
          </a:schemeClr>
        </a:solidFill>
      </dgm:spPr>
    </dgm:pt>
    <dgm:pt modelId="{579E4ED7-F449-4526-8258-FF4CF8B4674A}" type="pres">
      <dgm:prSet presAssocID="{3CC33410-7E79-49FB-948B-D3622398AFF9}" presName="iconRect" presStyleLbl="node1" presStyleIdx="1" presStyleCnt="3"/>
      <dgm:spPr>
        <a:noFill/>
      </dgm:spPr>
    </dgm:pt>
    <dgm:pt modelId="{A77CCE9A-F634-4924-AE94-C0692EBF7AB8}" type="pres">
      <dgm:prSet presAssocID="{3CC33410-7E79-49FB-948B-D3622398AFF9}" presName="spaceRect" presStyleCnt="0"/>
      <dgm:spPr/>
    </dgm:pt>
    <dgm:pt modelId="{91B02755-4083-4E92-89C6-69F77E689648}" type="pres">
      <dgm:prSet presAssocID="{3CC33410-7E79-49FB-948B-D3622398AFF9}" presName="parTx" presStyleLbl="revTx" presStyleIdx="1" presStyleCnt="3">
        <dgm:presLayoutVars>
          <dgm:chMax val="0"/>
          <dgm:chPref val="0"/>
        </dgm:presLayoutVars>
      </dgm:prSet>
      <dgm:spPr/>
    </dgm:pt>
    <dgm:pt modelId="{D9AA79AE-1676-46CD-897D-20727B30A40E}" type="pres">
      <dgm:prSet presAssocID="{E6CCEF65-BDD6-46FE-A79D-8ACDCFFBFA2B}" presName="sibTrans" presStyleCnt="0"/>
      <dgm:spPr/>
    </dgm:pt>
    <dgm:pt modelId="{3BF8D990-ACCE-47FF-B5B4-1F7C68B4390E}" type="pres">
      <dgm:prSet presAssocID="{C79E7F1C-3211-4939-9D03-76917370E886}" presName="compNode" presStyleCnt="0"/>
      <dgm:spPr/>
    </dgm:pt>
    <dgm:pt modelId="{95C81F4A-E0A1-4A33-B66F-A4D4C5371AE8}" type="pres">
      <dgm:prSet presAssocID="{C79E7F1C-3211-4939-9D03-76917370E886}" presName="bgRect" presStyleLbl="bgShp" presStyleIdx="2" presStyleCnt="3"/>
      <dgm:spPr>
        <a:solidFill>
          <a:schemeClr val="accent6">
            <a:lumMod val="40000"/>
            <a:lumOff val="60000"/>
          </a:schemeClr>
        </a:solidFill>
      </dgm:spPr>
    </dgm:pt>
    <dgm:pt modelId="{A96A9DB8-8BD8-4582-8CC7-9DBC13019ED8}" type="pres">
      <dgm:prSet presAssocID="{C79E7F1C-3211-4939-9D03-76917370E886}" presName="iconRect" presStyleLbl="node1" presStyleIdx="2" presStyleCnt="3"/>
      <dgm:spPr>
        <a:noFill/>
      </dgm:spPr>
    </dgm:pt>
    <dgm:pt modelId="{B38AF918-4E05-4A64-9223-F401DEDFA285}" type="pres">
      <dgm:prSet presAssocID="{C79E7F1C-3211-4939-9D03-76917370E886}" presName="spaceRect" presStyleCnt="0"/>
      <dgm:spPr/>
    </dgm:pt>
    <dgm:pt modelId="{285E78C3-CD91-4C95-BBB6-8D55FBF27BB2}" type="pres">
      <dgm:prSet presAssocID="{C79E7F1C-3211-4939-9D03-76917370E886}" presName="parTx" presStyleLbl="revTx" presStyleIdx="2" presStyleCnt="3" custScaleY="99191">
        <dgm:presLayoutVars>
          <dgm:chMax val="0"/>
          <dgm:chPref val="0"/>
        </dgm:presLayoutVars>
      </dgm:prSet>
      <dgm:spPr/>
    </dgm:pt>
  </dgm:ptLst>
  <dgm:cxnLst>
    <dgm:cxn modelId="{EE79680E-FEEF-45A9-9325-54B1A2C59F87}" type="presOf" srcId="{C79E7F1C-3211-4939-9D03-76917370E886}" destId="{285E78C3-CD91-4C95-BBB6-8D55FBF27BB2}" srcOrd="0" destOrd="0" presId="urn:microsoft.com/office/officeart/2018/2/layout/IconVerticalSolidList"/>
    <dgm:cxn modelId="{91E8461A-8D75-418D-941A-71D268B303F5}" srcId="{311CC596-A819-43AE-B530-C08A8C735F91}" destId="{E2C97332-6A4A-4063-B9AD-B731950BA8B6}" srcOrd="0" destOrd="0" parTransId="{E5F1FFA2-898C-49EF-93C0-5FD2CA30396C}" sibTransId="{8DFCC171-9CBB-4429-9577-6E55A3054A9D}"/>
    <dgm:cxn modelId="{2891C967-8AB8-402B-A0CE-881A31BF6623}" srcId="{311CC596-A819-43AE-B530-C08A8C735F91}" destId="{3CC33410-7E79-49FB-948B-D3622398AFF9}" srcOrd="1" destOrd="0" parTransId="{4EFBCC1E-133E-4167-97B7-89993128CA96}" sibTransId="{E6CCEF65-BDD6-46FE-A79D-8ACDCFFBFA2B}"/>
    <dgm:cxn modelId="{D328CE49-5C67-4BC4-AF86-B7B3B683044E}" type="presOf" srcId="{3CC33410-7E79-49FB-948B-D3622398AFF9}" destId="{91B02755-4083-4E92-89C6-69F77E689648}" srcOrd="0" destOrd="0" presId="urn:microsoft.com/office/officeart/2018/2/layout/IconVerticalSolidList"/>
    <dgm:cxn modelId="{05678457-7040-4D77-9714-CB213CAD5BB9}" type="presOf" srcId="{E2C97332-6A4A-4063-B9AD-B731950BA8B6}" destId="{5672D826-2C65-4B6A-A76F-6625703B3B69}" srcOrd="0" destOrd="0" presId="urn:microsoft.com/office/officeart/2018/2/layout/IconVerticalSolidList"/>
    <dgm:cxn modelId="{178F8D8E-538F-423D-9206-526E69BFBFE9}" srcId="{311CC596-A819-43AE-B530-C08A8C735F91}" destId="{C79E7F1C-3211-4939-9D03-76917370E886}" srcOrd="2" destOrd="0" parTransId="{130EDD2A-0467-48F6-B365-068812D55416}" sibTransId="{8582AA06-DEB1-47E7-96CB-321F6118ABDA}"/>
    <dgm:cxn modelId="{9F55ECF3-FCF4-4C4F-BB21-7934D1220175}" type="presOf" srcId="{311CC596-A819-43AE-B530-C08A8C735F91}" destId="{F3E06996-DBBE-477E-BD19-1395059294A9}" srcOrd="0" destOrd="0" presId="urn:microsoft.com/office/officeart/2018/2/layout/IconVerticalSolidList"/>
    <dgm:cxn modelId="{9BB6B241-C2E9-44BD-9BF5-53FB6152FC56}" type="presParOf" srcId="{F3E06996-DBBE-477E-BD19-1395059294A9}" destId="{F26EE01D-11E0-4A06-8D3E-9495ABF0B41B}" srcOrd="0" destOrd="0" presId="urn:microsoft.com/office/officeart/2018/2/layout/IconVerticalSolidList"/>
    <dgm:cxn modelId="{3ACA226D-F448-4A71-870C-06AE50ED3E98}" type="presParOf" srcId="{F26EE01D-11E0-4A06-8D3E-9495ABF0B41B}" destId="{8E688576-A28B-4C13-B6BC-875C8099BF17}" srcOrd="0" destOrd="0" presId="urn:microsoft.com/office/officeart/2018/2/layout/IconVerticalSolidList"/>
    <dgm:cxn modelId="{99505EA9-0F2B-48ED-A454-EADF0F80F142}" type="presParOf" srcId="{F26EE01D-11E0-4A06-8D3E-9495ABF0B41B}" destId="{B21DC9CD-6DB6-4466-8994-FB91783F1AD3}" srcOrd="1" destOrd="0" presId="urn:microsoft.com/office/officeart/2018/2/layout/IconVerticalSolidList"/>
    <dgm:cxn modelId="{107E9CB5-51D9-4023-AAE0-1674EEC0815E}" type="presParOf" srcId="{F26EE01D-11E0-4A06-8D3E-9495ABF0B41B}" destId="{87D58B5D-A6DB-485C-ACAA-C3A49ACAB96F}" srcOrd="2" destOrd="0" presId="urn:microsoft.com/office/officeart/2018/2/layout/IconVerticalSolidList"/>
    <dgm:cxn modelId="{3A3FDD53-590E-4756-B130-1EC3884972D2}" type="presParOf" srcId="{F26EE01D-11E0-4A06-8D3E-9495ABF0B41B}" destId="{5672D826-2C65-4B6A-A76F-6625703B3B69}" srcOrd="3" destOrd="0" presId="urn:microsoft.com/office/officeart/2018/2/layout/IconVerticalSolidList"/>
    <dgm:cxn modelId="{08432346-2BBE-4508-9D3F-1E3DCE7E1A3A}" type="presParOf" srcId="{F3E06996-DBBE-477E-BD19-1395059294A9}" destId="{0B694DAB-9C4D-4481-86B9-813909BD6932}" srcOrd="1" destOrd="0" presId="urn:microsoft.com/office/officeart/2018/2/layout/IconVerticalSolidList"/>
    <dgm:cxn modelId="{8F672A38-9E10-4B2C-A432-847BA6B9D7D5}" type="presParOf" srcId="{F3E06996-DBBE-477E-BD19-1395059294A9}" destId="{DB746093-38B4-404D-8053-1F51AA420EBD}" srcOrd="2" destOrd="0" presId="urn:microsoft.com/office/officeart/2018/2/layout/IconVerticalSolidList"/>
    <dgm:cxn modelId="{BAC3770D-E889-484E-8D10-89E05DF1867D}" type="presParOf" srcId="{DB746093-38B4-404D-8053-1F51AA420EBD}" destId="{B37A07EB-0BD0-43E5-A5BC-8C010FA49C4D}" srcOrd="0" destOrd="0" presId="urn:microsoft.com/office/officeart/2018/2/layout/IconVerticalSolidList"/>
    <dgm:cxn modelId="{6D0A8D7D-10BB-448A-AA84-3DE1FDD7F96B}" type="presParOf" srcId="{DB746093-38B4-404D-8053-1F51AA420EBD}" destId="{579E4ED7-F449-4526-8258-FF4CF8B4674A}" srcOrd="1" destOrd="0" presId="urn:microsoft.com/office/officeart/2018/2/layout/IconVerticalSolidList"/>
    <dgm:cxn modelId="{8BBCB7C3-AA95-4CF7-A260-AEB69E2CC938}" type="presParOf" srcId="{DB746093-38B4-404D-8053-1F51AA420EBD}" destId="{A77CCE9A-F634-4924-AE94-C0692EBF7AB8}" srcOrd="2" destOrd="0" presId="urn:microsoft.com/office/officeart/2018/2/layout/IconVerticalSolidList"/>
    <dgm:cxn modelId="{F3C2EDED-56E7-49E5-874B-B0BDE8FF6033}" type="presParOf" srcId="{DB746093-38B4-404D-8053-1F51AA420EBD}" destId="{91B02755-4083-4E92-89C6-69F77E689648}" srcOrd="3" destOrd="0" presId="urn:microsoft.com/office/officeart/2018/2/layout/IconVerticalSolidList"/>
    <dgm:cxn modelId="{628A7A5B-0027-4BD6-91D6-56519A26F1DE}" type="presParOf" srcId="{F3E06996-DBBE-477E-BD19-1395059294A9}" destId="{D9AA79AE-1676-46CD-897D-20727B30A40E}" srcOrd="3" destOrd="0" presId="urn:microsoft.com/office/officeart/2018/2/layout/IconVerticalSolidList"/>
    <dgm:cxn modelId="{800D331B-584B-4726-B67B-3E1956F57816}" type="presParOf" srcId="{F3E06996-DBBE-477E-BD19-1395059294A9}" destId="{3BF8D990-ACCE-47FF-B5B4-1F7C68B4390E}" srcOrd="4" destOrd="0" presId="urn:microsoft.com/office/officeart/2018/2/layout/IconVerticalSolidList"/>
    <dgm:cxn modelId="{46DA82D5-299A-4A12-BC93-71C70E573D73}" type="presParOf" srcId="{3BF8D990-ACCE-47FF-B5B4-1F7C68B4390E}" destId="{95C81F4A-E0A1-4A33-B66F-A4D4C5371AE8}" srcOrd="0" destOrd="0" presId="urn:microsoft.com/office/officeart/2018/2/layout/IconVerticalSolidList"/>
    <dgm:cxn modelId="{399AD2FC-EC31-4C56-B5FC-47DB858D9DE9}" type="presParOf" srcId="{3BF8D990-ACCE-47FF-B5B4-1F7C68B4390E}" destId="{A96A9DB8-8BD8-4582-8CC7-9DBC13019ED8}" srcOrd="1" destOrd="0" presId="urn:microsoft.com/office/officeart/2018/2/layout/IconVerticalSolidList"/>
    <dgm:cxn modelId="{946EBD10-27C9-4369-A78B-88E5CD2E5C9B}" type="presParOf" srcId="{3BF8D990-ACCE-47FF-B5B4-1F7C68B4390E}" destId="{B38AF918-4E05-4A64-9223-F401DEDFA285}" srcOrd="2" destOrd="0" presId="urn:microsoft.com/office/officeart/2018/2/layout/IconVerticalSolidList"/>
    <dgm:cxn modelId="{2D695658-ADD7-479D-B638-9FA6ABBF0E52}" type="presParOf" srcId="{3BF8D990-ACCE-47FF-B5B4-1F7C68B4390E}" destId="{285E78C3-CD91-4C95-BBB6-8D55FBF27BB2}"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88576-A28B-4C13-B6BC-875C8099BF17}">
      <dsp:nvSpPr>
        <dsp:cNvPr id="0" name=""/>
        <dsp:cNvSpPr/>
      </dsp:nvSpPr>
      <dsp:spPr>
        <a:xfrm>
          <a:off x="0" y="0"/>
          <a:ext cx="6048000" cy="612000"/>
        </a:xfrm>
        <a:prstGeom prst="roundRect">
          <a:avLst>
            <a:gd name="adj" fmla="val 10000"/>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21DC9CD-6DB6-4466-8994-FB91783F1AD3}">
      <dsp:nvSpPr>
        <dsp:cNvPr id="0" name=""/>
        <dsp:cNvSpPr/>
      </dsp:nvSpPr>
      <dsp:spPr>
        <a:xfrm>
          <a:off x="186640" y="139086"/>
          <a:ext cx="339345" cy="339345"/>
        </a:xfrm>
        <a:prstGeom prst="ellipse">
          <a:avLst/>
        </a:prstGeom>
        <a:no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672D826-2C65-4B6A-A76F-6625703B3B69}">
      <dsp:nvSpPr>
        <dsp:cNvPr id="0" name=""/>
        <dsp:cNvSpPr/>
      </dsp:nvSpPr>
      <dsp:spPr>
        <a:xfrm>
          <a:off x="712625" y="263"/>
          <a:ext cx="5335374" cy="6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98" tIns="65298" rIns="65298" bIns="65298" numCol="1" spcCol="1270" anchor="ctr" anchorCtr="0">
          <a:noAutofit/>
        </a:bodyPr>
        <a:lstStyle/>
        <a:p>
          <a:pPr marL="0" lvl="0" indent="0" algn="l" defTabSz="711200">
            <a:lnSpc>
              <a:spcPct val="100000"/>
            </a:lnSpc>
            <a:spcBef>
              <a:spcPct val="0"/>
            </a:spcBef>
            <a:spcAft>
              <a:spcPct val="35000"/>
            </a:spcAft>
            <a:buNone/>
          </a:pPr>
          <a:r>
            <a:rPr lang="en-US" sz="1600" b="1" i="1" kern="1200" dirty="0" err="1">
              <a:latin typeface="Calibri" panose="020F0502020204030204" pitchFamily="34" charset="0"/>
              <a:cs typeface="Calibri" panose="020F0502020204030204" pitchFamily="34" charset="0"/>
            </a:rPr>
            <a:t>Unità</a:t>
          </a:r>
          <a:r>
            <a:rPr lang="en-US" sz="1600" b="1" i="1" kern="1200" dirty="0">
              <a:latin typeface="Calibri" panose="020F0502020204030204" pitchFamily="34" charset="0"/>
              <a:cs typeface="Calibri" panose="020F0502020204030204" pitchFamily="34" charset="0"/>
            </a:rPr>
            <a:t> </a:t>
          </a:r>
          <a:r>
            <a:rPr lang="en-US" sz="1600" b="1" i="1" kern="1200" dirty="0" err="1">
              <a:latin typeface="Calibri" panose="020F0502020204030204" pitchFamily="34" charset="0"/>
              <a:cs typeface="Calibri" panose="020F0502020204030204" pitchFamily="34" charset="0"/>
            </a:rPr>
            <a:t>Agricoltura</a:t>
          </a:r>
          <a:r>
            <a:rPr lang="en-US" sz="1600" b="1" i="1" kern="1200" dirty="0">
              <a:latin typeface="Calibri" panose="020F0502020204030204" pitchFamily="34" charset="0"/>
              <a:cs typeface="Calibri" panose="020F0502020204030204" pitchFamily="34" charset="0"/>
            </a:rPr>
            <a:t> </a:t>
          </a:r>
          <a:r>
            <a:rPr lang="en-US" sz="1600" b="1" i="1" kern="1200" dirty="0" err="1">
              <a:latin typeface="Calibri" panose="020F0502020204030204" pitchFamily="34" charset="0"/>
              <a:cs typeface="Calibri" panose="020F0502020204030204" pitchFamily="34" charset="0"/>
            </a:rPr>
            <a:t>biologica</a:t>
          </a:r>
          <a:r>
            <a:rPr lang="en-US" sz="1600" b="1" i="1" kern="1200" dirty="0">
              <a:latin typeface="Calibri" panose="020F0502020204030204" pitchFamily="34" charset="0"/>
              <a:cs typeface="Calibri" panose="020F0502020204030204" pitchFamily="34" charset="0"/>
            </a:rPr>
            <a:t> e </a:t>
          </a:r>
          <a:r>
            <a:rPr lang="en-US" sz="1600" b="1" i="1" kern="1200" dirty="0" err="1">
              <a:latin typeface="Calibri" panose="020F0502020204030204" pitchFamily="34" charset="0"/>
              <a:cs typeface="Calibri" panose="020F0502020204030204" pitchFamily="34" charset="0"/>
            </a:rPr>
            <a:t>qualità</a:t>
          </a:r>
          <a:r>
            <a:rPr lang="en-US" sz="1600" b="1" i="1" kern="1200" dirty="0">
              <a:latin typeface="Calibri" panose="020F0502020204030204" pitchFamily="34" charset="0"/>
              <a:cs typeface="Calibri" panose="020F0502020204030204" pitchFamily="34" charset="0"/>
            </a:rPr>
            <a:t> del </a:t>
          </a:r>
          <a:r>
            <a:rPr lang="en-US" sz="1600" b="1" i="1" kern="1200" dirty="0" err="1">
              <a:latin typeface="Calibri" panose="020F0502020204030204" pitchFamily="34" charset="0"/>
              <a:cs typeface="Calibri" panose="020F0502020204030204" pitchFamily="34" charset="0"/>
            </a:rPr>
            <a:t>suolo</a:t>
          </a:r>
          <a:r>
            <a:rPr lang="en-US" sz="1600" b="1" i="1" kern="1200" dirty="0">
              <a:latin typeface="Calibri" panose="020F0502020204030204" pitchFamily="34" charset="0"/>
              <a:cs typeface="Calibri" panose="020F0502020204030204" pitchFamily="34" charset="0"/>
            </a:rPr>
            <a:t> - CTT</a:t>
          </a:r>
          <a:endParaRPr lang="en-US" sz="1600" kern="1200" dirty="0">
            <a:latin typeface="Calibri" panose="020F0502020204030204" pitchFamily="34" charset="0"/>
            <a:cs typeface="Calibri" panose="020F0502020204030204" pitchFamily="34" charset="0"/>
          </a:endParaRPr>
        </a:p>
      </dsp:txBody>
      <dsp:txXfrm>
        <a:off x="712625" y="263"/>
        <a:ext cx="5335374" cy="616992"/>
      </dsp:txXfrm>
    </dsp:sp>
    <dsp:sp modelId="{B37A07EB-0BD0-43E5-A5BC-8C010FA49C4D}">
      <dsp:nvSpPr>
        <dsp:cNvPr id="0" name=""/>
        <dsp:cNvSpPr/>
      </dsp:nvSpPr>
      <dsp:spPr>
        <a:xfrm>
          <a:off x="0" y="773999"/>
          <a:ext cx="6048000" cy="612000"/>
        </a:xfrm>
        <a:prstGeom prst="roundRect">
          <a:avLst>
            <a:gd name="adj" fmla="val 10000"/>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79E4ED7-F449-4526-8258-FF4CF8B4674A}">
      <dsp:nvSpPr>
        <dsp:cNvPr id="0" name=""/>
        <dsp:cNvSpPr/>
      </dsp:nvSpPr>
      <dsp:spPr>
        <a:xfrm>
          <a:off x="186640" y="910327"/>
          <a:ext cx="339345" cy="339345"/>
        </a:xfrm>
        <a:prstGeom prst="rect">
          <a:avLst/>
        </a:prstGeom>
        <a:no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1B02755-4083-4E92-89C6-69F77E689648}">
      <dsp:nvSpPr>
        <dsp:cNvPr id="0" name=""/>
        <dsp:cNvSpPr/>
      </dsp:nvSpPr>
      <dsp:spPr>
        <a:xfrm>
          <a:off x="712625" y="771503"/>
          <a:ext cx="5335374" cy="6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98" tIns="65298" rIns="65298" bIns="65298" numCol="1" spcCol="1270" anchor="ctr" anchorCtr="0">
          <a:noAutofit/>
        </a:bodyPr>
        <a:lstStyle/>
        <a:p>
          <a:pPr marL="0" lvl="0" indent="0" algn="l" defTabSz="711200">
            <a:lnSpc>
              <a:spcPct val="100000"/>
            </a:lnSpc>
            <a:spcBef>
              <a:spcPct val="0"/>
            </a:spcBef>
            <a:spcAft>
              <a:spcPct val="35000"/>
            </a:spcAft>
            <a:buNone/>
          </a:pPr>
          <a:r>
            <a:rPr lang="en-US" sz="1600" b="1" i="1" kern="1200">
              <a:latin typeface="Calibri" panose="020F0502020204030204" pitchFamily="34" charset="0"/>
              <a:cs typeface="Calibri" panose="020F0502020204030204" pitchFamily="34" charset="0"/>
            </a:rPr>
            <a:t>Unità Biologia computazionale - CRI</a:t>
          </a:r>
          <a:endParaRPr lang="en-US" sz="1600" kern="1200">
            <a:latin typeface="Calibri" panose="020F0502020204030204" pitchFamily="34" charset="0"/>
            <a:cs typeface="Calibri" panose="020F0502020204030204" pitchFamily="34" charset="0"/>
          </a:endParaRPr>
        </a:p>
      </dsp:txBody>
      <dsp:txXfrm>
        <a:off x="712625" y="771503"/>
        <a:ext cx="5335374" cy="616992"/>
      </dsp:txXfrm>
    </dsp:sp>
    <dsp:sp modelId="{95C81F4A-E0A1-4A33-B66F-A4D4C5371AE8}">
      <dsp:nvSpPr>
        <dsp:cNvPr id="0" name=""/>
        <dsp:cNvSpPr/>
      </dsp:nvSpPr>
      <dsp:spPr>
        <a:xfrm>
          <a:off x="0" y="1542744"/>
          <a:ext cx="6048000" cy="616992"/>
        </a:xfrm>
        <a:prstGeom prst="roundRect">
          <a:avLst>
            <a:gd name="adj" fmla="val 10000"/>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A96A9DB8-8BD8-4582-8CC7-9DBC13019ED8}">
      <dsp:nvSpPr>
        <dsp:cNvPr id="0" name=""/>
        <dsp:cNvSpPr/>
      </dsp:nvSpPr>
      <dsp:spPr>
        <a:xfrm>
          <a:off x="186640" y="1681567"/>
          <a:ext cx="339345" cy="339345"/>
        </a:xfrm>
        <a:prstGeom prst="rect">
          <a:avLst/>
        </a:prstGeom>
        <a:no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5E78C3-CD91-4C95-BBB6-8D55FBF27BB2}">
      <dsp:nvSpPr>
        <dsp:cNvPr id="0" name=""/>
        <dsp:cNvSpPr/>
      </dsp:nvSpPr>
      <dsp:spPr>
        <a:xfrm>
          <a:off x="712625" y="1545239"/>
          <a:ext cx="5335374" cy="61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98" tIns="65298" rIns="65298" bIns="65298" numCol="1" spcCol="1270" anchor="ctr" anchorCtr="0">
          <a:noAutofit/>
        </a:bodyPr>
        <a:lstStyle/>
        <a:p>
          <a:pPr marL="0" lvl="0" indent="0" algn="l" defTabSz="711200">
            <a:lnSpc>
              <a:spcPct val="100000"/>
            </a:lnSpc>
            <a:spcBef>
              <a:spcPct val="0"/>
            </a:spcBef>
            <a:spcAft>
              <a:spcPct val="35000"/>
            </a:spcAft>
            <a:buNone/>
          </a:pPr>
          <a:r>
            <a:rPr lang="en-US" sz="1600" b="1" i="1" kern="1200" dirty="0" err="1">
              <a:latin typeface="Calibri" panose="020F0502020204030204" pitchFamily="34" charset="0"/>
              <a:cs typeface="Calibri" panose="020F0502020204030204" pitchFamily="34" charset="0"/>
            </a:rPr>
            <a:t>Unità</a:t>
          </a:r>
          <a:r>
            <a:rPr lang="en-US" sz="1600" b="1" i="1" kern="1200" dirty="0">
              <a:latin typeface="Calibri" panose="020F0502020204030204" pitchFamily="34" charset="0"/>
              <a:cs typeface="Calibri" panose="020F0502020204030204" pitchFamily="34" charset="0"/>
            </a:rPr>
            <a:t> </a:t>
          </a:r>
          <a:r>
            <a:rPr lang="en-US" sz="1600" b="1" i="1" kern="1200" dirty="0" err="1">
              <a:latin typeface="Calibri" panose="020F0502020204030204" pitchFamily="34" charset="0"/>
              <a:cs typeface="Calibri" panose="020F0502020204030204" pitchFamily="34" charset="0"/>
            </a:rPr>
            <a:t>Chimica</a:t>
          </a:r>
          <a:r>
            <a:rPr lang="en-US" sz="1600" b="1" i="1" kern="1200" dirty="0">
              <a:latin typeface="Calibri" panose="020F0502020204030204" pitchFamily="34" charset="0"/>
              <a:cs typeface="Calibri" panose="020F0502020204030204" pitchFamily="34" charset="0"/>
            </a:rPr>
            <a:t> </a:t>
          </a:r>
          <a:r>
            <a:rPr lang="en-US" sz="1600" b="1" i="1" kern="1200" dirty="0" err="1">
              <a:latin typeface="Calibri" panose="020F0502020204030204" pitchFamily="34" charset="0"/>
              <a:cs typeface="Calibri" panose="020F0502020204030204" pitchFamily="34" charset="0"/>
            </a:rPr>
            <a:t>vitienologica</a:t>
          </a:r>
          <a:r>
            <a:rPr lang="en-US" sz="1600" b="1" i="1" kern="1200" dirty="0">
              <a:latin typeface="Calibri" panose="020F0502020204030204" pitchFamily="34" charset="0"/>
              <a:cs typeface="Calibri" panose="020F0502020204030204" pitchFamily="34" charset="0"/>
            </a:rPr>
            <a:t> e </a:t>
          </a:r>
          <a:r>
            <a:rPr lang="en-US" sz="1600" b="1" i="1" kern="1200" dirty="0" err="1">
              <a:latin typeface="Calibri" panose="020F0502020204030204" pitchFamily="34" charset="0"/>
              <a:cs typeface="Calibri" panose="020F0502020204030204" pitchFamily="34" charset="0"/>
            </a:rPr>
            <a:t>agroalimentare</a:t>
          </a:r>
          <a:r>
            <a:rPr lang="en-US" sz="1600" b="1" i="1" kern="1200" dirty="0">
              <a:latin typeface="Calibri" panose="020F0502020204030204" pitchFamily="34" charset="0"/>
              <a:cs typeface="Calibri" panose="020F0502020204030204" pitchFamily="34" charset="0"/>
            </a:rPr>
            <a:t> - CTT</a:t>
          </a:r>
          <a:endParaRPr lang="en-US" sz="1600" kern="1200" dirty="0">
            <a:latin typeface="Calibri" panose="020F0502020204030204" pitchFamily="34" charset="0"/>
            <a:cs typeface="Calibri" panose="020F0502020204030204" pitchFamily="34" charset="0"/>
          </a:endParaRPr>
        </a:p>
      </dsp:txBody>
      <dsp:txXfrm>
        <a:off x="712625" y="1545239"/>
        <a:ext cx="5335374" cy="612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1"/>
            <a:ext cx="3076364" cy="513510"/>
          </a:xfrm>
          <a:prstGeom prst="rect">
            <a:avLst/>
          </a:prstGeom>
          <a:noFill/>
          <a:ln>
            <a:noFill/>
          </a:ln>
        </p:spPr>
        <p:txBody>
          <a:bodyPr spcFirstLastPara="1" wrap="square" lIns="99025" tIns="49499" rIns="99025" bIns="49499" anchor="t"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021294" y="1"/>
            <a:ext cx="3076364" cy="513510"/>
          </a:xfrm>
          <a:prstGeom prst="rect">
            <a:avLst/>
          </a:prstGeom>
          <a:noFill/>
          <a:ln>
            <a:noFill/>
          </a:ln>
        </p:spPr>
        <p:txBody>
          <a:bodyPr spcFirstLastPara="1" wrap="square" lIns="99025" tIns="49499" rIns="99025" bIns="49499" anchor="t" anchorCtr="0">
            <a:noAutofit/>
          </a:bodyPr>
          <a:lstStyle>
            <a:lvl1pPr marR="0" lvl="0" algn="r"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481013" y="1279525"/>
            <a:ext cx="6137275" cy="34528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09931" y="4925410"/>
            <a:ext cx="5679440" cy="4029878"/>
          </a:xfrm>
          <a:prstGeom prst="rect">
            <a:avLst/>
          </a:prstGeom>
          <a:noFill/>
          <a:ln>
            <a:noFill/>
          </a:ln>
        </p:spPr>
        <p:txBody>
          <a:bodyPr spcFirstLastPara="1" wrap="square" lIns="99025" tIns="49499" rIns="99025" bIns="49499"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721108"/>
            <a:ext cx="3076364" cy="513505"/>
          </a:xfrm>
          <a:prstGeom prst="rect">
            <a:avLst/>
          </a:prstGeom>
          <a:noFill/>
          <a:ln>
            <a:noFill/>
          </a:ln>
        </p:spPr>
        <p:txBody>
          <a:bodyPr spcFirstLastPara="1" wrap="square" lIns="99025" tIns="49499" rIns="99025" bIns="49499" anchor="b"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9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021294" y="9721108"/>
            <a:ext cx="3076364" cy="513505"/>
          </a:xfrm>
          <a:prstGeom prst="rect">
            <a:avLst/>
          </a:prstGeom>
          <a:noFill/>
          <a:ln>
            <a:noFill/>
          </a:ln>
        </p:spPr>
        <p:txBody>
          <a:bodyPr spcFirstLastPara="1" wrap="square" lIns="99025" tIns="49499" rIns="99025" bIns="49499" anchor="b" anchorCtr="0">
            <a:noAutofit/>
          </a:bodyPr>
          <a:lstStyle/>
          <a:p>
            <a:pPr algn="r"/>
            <a:fld id="{00000000-1234-1234-1234-123412341234}" type="slidenum">
              <a:rPr lang="it-IT" sz="1300" smtClean="0">
                <a:solidFill>
                  <a:schemeClr val="dk1"/>
                </a:solidFill>
                <a:latin typeface="Calibri"/>
                <a:ea typeface="Calibri"/>
                <a:cs typeface="Calibri"/>
                <a:sym typeface="Calibri"/>
              </a:rPr>
              <a:pPr algn="r"/>
              <a:t>‹N›</a:t>
            </a:fld>
            <a:endParaRPr lang="it-IT" sz="130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1</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1009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it-IT" sz="900" dirty="0">
                <a:latin typeface="Calibri" panose="020F0502020204030204" pitchFamily="34" charset="0"/>
                <a:cs typeface="Calibri" panose="020F0502020204030204" pitchFamily="34" charset="0"/>
              </a:rPr>
              <a:t>La biodiversità del suolo rappresenta l'Insieme e la varietà degli organismi viventi presenti nel suolo che interagiscono tra loro, con le piante e con l’ambiente circostante.</a:t>
            </a:r>
          </a:p>
          <a:p>
            <a:pPr marL="0" indent="0">
              <a:lnSpc>
                <a:spcPct val="100000"/>
              </a:lnSpc>
            </a:pPr>
            <a:r>
              <a:rPr lang="it-IT" sz="900" b="0" i="0" dirty="0">
                <a:solidFill>
                  <a:srgbClr val="19191A"/>
                </a:solidFill>
                <a:effectLst/>
                <a:latin typeface="Calibri" panose="020F0502020204030204" pitchFamily="34" charset="0"/>
                <a:cs typeface="Calibri" panose="020F0502020204030204" pitchFamily="34" charset="0"/>
              </a:rPr>
              <a:t>La biodiversità esprime il numero, la varietà e la variabilità degli organismi viventi e come questi variano da un ambiente ad un altro nel corso del tempo.</a:t>
            </a:r>
          </a:p>
          <a:p>
            <a:pPr marL="0" indent="0">
              <a:lnSpc>
                <a:spcPct val="100000"/>
              </a:lnSpc>
            </a:pPr>
            <a:r>
              <a:rPr lang="it-IT" sz="900" dirty="0">
                <a:latin typeface="Calibri" panose="020F0502020204030204" pitchFamily="34" charset="0"/>
                <a:cs typeface="Calibri" panose="020F0502020204030204" pitchFamily="34" charset="0"/>
              </a:rPr>
              <a:t>Presenza di differenti specie di organismi vegetali, animali e microbici in associazione fra loro.</a:t>
            </a:r>
          </a:p>
          <a:p>
            <a:pPr marL="0" indent="0">
              <a:lnSpc>
                <a:spcPct val="100000"/>
              </a:lnSpc>
            </a:pPr>
            <a:r>
              <a:rPr lang="it-IT" sz="900" dirty="0">
                <a:latin typeface="Calibri" panose="020F0502020204030204" pitchFamily="34" charset="0"/>
                <a:cs typeface="Calibri" panose="020F0502020204030204" pitchFamily="34" charset="0"/>
              </a:rPr>
              <a:t>Ecosistemi molto vari sono più stabili di ecosistemi caratterizzati da poche specie.</a:t>
            </a:r>
          </a:p>
          <a:p>
            <a:pPr marL="0" indent="0">
              <a:lnSpc>
                <a:spcPct val="100000"/>
              </a:lnSpc>
            </a:pPr>
            <a:r>
              <a:rPr lang="it-IT" sz="900" dirty="0">
                <a:latin typeface="Calibri" panose="020F0502020204030204" pitchFamily="34" charset="0"/>
                <a:cs typeface="Calibri" panose="020F0502020204030204" pitchFamily="34" charset="0"/>
              </a:rPr>
              <a:t>Un ecosistema equilibrato ha maggiore possibilità di controllo dei patogeni e delle infestanti, di liberazione dei nutrienti nel suolo.</a:t>
            </a:r>
          </a:p>
          <a:p>
            <a:pPr marL="0" indent="0">
              <a:lnSpc>
                <a:spcPct val="100000"/>
              </a:lnSpc>
            </a:pPr>
            <a:r>
              <a:rPr lang="it-IT" sz="900" dirty="0">
                <a:latin typeface="Calibri" panose="020F0502020204030204" pitchFamily="34" charset="0"/>
                <a:cs typeface="Calibri" panose="020F0502020204030204" pitchFamily="34" charset="0"/>
              </a:rPr>
              <a:t>Il suolo contiene la più grande quantità di biodiversità e di biomassa vivente dell’intero pianeta.</a:t>
            </a:r>
          </a:p>
          <a:p>
            <a:pPr marL="0" indent="0" defTabSz="990409">
              <a:lnSpc>
                <a:spcPct val="100000"/>
              </a:lnSpc>
              <a:defRPr/>
            </a:pPr>
            <a:r>
              <a:rPr lang="it-IT" sz="900" dirty="0" err="1">
                <a:latin typeface="Calibri" panose="020F0502020204030204" pitchFamily="34" charset="0"/>
                <a:cs typeface="Calibri" panose="020F0502020204030204" pitchFamily="34" charset="0"/>
              </a:rPr>
              <a:t>Microartropodi</a:t>
            </a:r>
            <a:r>
              <a:rPr lang="it-IT" sz="900" dirty="0">
                <a:latin typeface="Calibri" panose="020F0502020204030204" pitchFamily="34" charset="0"/>
                <a:cs typeface="Calibri" panose="020F0502020204030204" pitchFamily="34" charset="0"/>
              </a:rPr>
              <a:t> 0,2-2 mm</a:t>
            </a:r>
            <a:endParaRPr lang="en-GB" sz="900" dirty="0">
              <a:latin typeface="Calibri" panose="020F0502020204030204" pitchFamily="34" charset="0"/>
              <a:cs typeface="Calibri" panose="020F0502020204030204" pitchFamily="34" charset="0"/>
            </a:endParaRPr>
          </a:p>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2</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40882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La biodiversità esprime il numero, la varietà e la variabilità degli organismi viventi e come questi variano da un ambiente ad un altro nel corso del tempo.</a:t>
            </a:r>
          </a:p>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La biodiversità del suolo rappresenta l'Insieme e la varietà degli organismi viventi presenti nel suolo che interagiscono tra loro, con le piante e con l’ambiente circostante.</a:t>
            </a:r>
          </a:p>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Presenza di differenti specie di organismi vegetali, animali e microbici in associazione fra loro.</a:t>
            </a:r>
          </a:p>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Ecosistemi molto vari sono più stabili di ecosistemi caratterizzati da poche specie.</a:t>
            </a:r>
          </a:p>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Un ecosistema equilibrato ha maggiore possibilità di controllo dei patogeni e delle infestanti, di liberazione dei nutrienti nel suolo.</a:t>
            </a:r>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3</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51137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lvl="0"/>
            <a:r>
              <a:rPr lang="it-IT" sz="1200" b="0" i="0" u="none" strike="noStrike" cap="none" dirty="0">
                <a:solidFill>
                  <a:schemeClr val="dk1"/>
                </a:solidFill>
                <a:effectLst/>
                <a:latin typeface="Calibri"/>
                <a:ea typeface="Calibri"/>
                <a:cs typeface="Calibri"/>
                <a:sym typeface="Calibri"/>
              </a:rPr>
              <a:t>Conoidi calcarei dolomitici (CCD): terreni nati dall’accumulo di detriti ai piedi delle montagne; sono suoli ricchi di scheletro, molto drenanti e tipicamente calcarei, influenzati dalla roccia dolomitica.</a:t>
            </a:r>
            <a:endParaRPr lang="en-GB" sz="1200" b="0" i="0" u="none" strike="noStrike" cap="none" dirty="0">
              <a:solidFill>
                <a:schemeClr val="dk1"/>
              </a:solidFill>
              <a:effectLst/>
              <a:latin typeface="Calibri"/>
              <a:ea typeface="Calibri"/>
              <a:cs typeface="Calibri"/>
              <a:sym typeface="Calibri"/>
            </a:endParaRPr>
          </a:p>
          <a:p>
            <a:pPr lvl="0"/>
            <a:r>
              <a:rPr lang="it-IT" sz="1200" b="0" i="0" u="none" strike="noStrike" cap="none" dirty="0">
                <a:solidFill>
                  <a:schemeClr val="dk1"/>
                </a:solidFill>
                <a:effectLst/>
                <a:latin typeface="Calibri"/>
                <a:ea typeface="Calibri"/>
                <a:cs typeface="Calibri"/>
                <a:sym typeface="Calibri"/>
              </a:rPr>
              <a:t>Alluvionali franco-limosi (AFL): si trovano nelle zone di pianura create dal deposito dei fiumi; sono suoli più “fini” e profondi, con un buon equilibrio tra sabbia e limo, capaci di trattenere bene l’umidità.</a:t>
            </a:r>
            <a:endParaRPr lang="en-GB" sz="1200" b="0" i="0" u="none" strike="noStrike" cap="none" dirty="0">
              <a:solidFill>
                <a:schemeClr val="dk1"/>
              </a:solidFill>
              <a:effectLst/>
              <a:latin typeface="Calibri"/>
              <a:ea typeface="Calibri"/>
              <a:cs typeface="Calibri"/>
              <a:sym typeface="Calibri"/>
            </a:endParaRPr>
          </a:p>
          <a:p>
            <a:pPr lvl="0"/>
            <a:r>
              <a:rPr lang="it-IT" sz="1200" b="0" i="0" u="none" strike="noStrike" cap="none" dirty="0">
                <a:solidFill>
                  <a:schemeClr val="dk1"/>
                </a:solidFill>
                <a:effectLst/>
                <a:latin typeface="Calibri"/>
                <a:ea typeface="Calibri"/>
                <a:cs typeface="Calibri"/>
                <a:sym typeface="Calibri"/>
              </a:rPr>
              <a:t>Glaciali misti (GM): terreni originati dal movimento degli antichi ghiacciai; sono caratterizzati da un mix eterogeneo di materiali di diverse dimensioni, che offrono una struttura fisica molto varia.</a:t>
            </a:r>
            <a:endParaRPr lang="en-GB" sz="1200" b="0" i="0" u="none" strike="noStrike" cap="none" dirty="0">
              <a:solidFill>
                <a:schemeClr val="dk1"/>
              </a:solidFill>
              <a:effectLst/>
              <a:latin typeface="Calibri"/>
              <a:ea typeface="Calibri"/>
              <a:cs typeface="Calibri"/>
              <a:sym typeface="Calibri"/>
            </a:endParaRPr>
          </a:p>
          <a:p>
            <a:pPr lvl="0"/>
            <a:r>
              <a:rPr lang="it-IT" sz="1200" b="0" i="0" u="none" strike="noStrike" cap="none" dirty="0">
                <a:solidFill>
                  <a:schemeClr val="dk1"/>
                </a:solidFill>
                <a:effectLst/>
                <a:latin typeface="Calibri"/>
                <a:ea typeface="Calibri"/>
                <a:cs typeface="Calibri"/>
                <a:sym typeface="Calibri"/>
              </a:rPr>
              <a:t>Glaciali misti profondi (GMP): simili ai GM, ma con uno strato di terra esplorabile dalle radici molto più ampio, che permette alla vite un accesso costante alle riserve idriche e minerali profonde.</a:t>
            </a:r>
            <a:endParaRPr lang="en-GB" sz="1200" b="0" i="0" u="none" strike="noStrike" cap="none" dirty="0">
              <a:solidFill>
                <a:schemeClr val="dk1"/>
              </a:solidFill>
              <a:effectLst/>
              <a:latin typeface="Calibri"/>
              <a:ea typeface="Calibri"/>
              <a:cs typeface="Calibri"/>
              <a:sym typeface="Calibri"/>
            </a:endParaRPr>
          </a:p>
          <a:p>
            <a:pPr marL="0" marR="0" indent="0" algn="l" rtl="0">
              <a:lnSpc>
                <a:spcPct val="100000"/>
              </a:lnSpc>
              <a:spcBef>
                <a:spcPts val="0"/>
              </a:spcBef>
              <a:spcAft>
                <a:spcPts val="0"/>
              </a:spcAft>
              <a:buClr>
                <a:srgbClr val="000000"/>
              </a:buClr>
              <a:buSzPts val="1400"/>
              <a:buFont typeface="Arial"/>
              <a:buNone/>
            </a:pPr>
            <a:b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b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Microartropodi 0,2-2 mm</a:t>
            </a:r>
            <a:endParaRPr lang="en-GB" sz="900" b="0" i="0" u="none" strike="noStrike" cap="none" dirty="0">
              <a:solidFill>
                <a:srgbClr val="19191A"/>
              </a:solidFill>
              <a:effectLst/>
              <a:latin typeface="Calibri" panose="020F0502020204030204" pitchFamily="34" charset="0"/>
              <a:cs typeface="Calibri" panose="020F0502020204030204" pitchFamily="34" charset="0"/>
              <a:sym typeface="Calibri"/>
            </a:endParaRPr>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4</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9105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10afb7404f_9_75:notes"/>
          <p:cNvSpPr txBox="1">
            <a:spLocks noGrp="1"/>
          </p:cNvSpPr>
          <p:nvPr>
            <p:ph type="body" idx="1"/>
          </p:nvPr>
        </p:nvSpPr>
        <p:spPr>
          <a:xfrm>
            <a:off x="703851" y="5279222"/>
            <a:ext cx="5630797" cy="5001369"/>
          </a:xfrm>
          <a:prstGeom prst="rect">
            <a:avLst/>
          </a:prstGeom>
          <a:noFill/>
          <a:ln>
            <a:noFill/>
          </a:ln>
        </p:spPr>
        <p:txBody>
          <a:bodyPr spcFirstLastPara="1" wrap="square" lIns="99025" tIns="99025" rIns="99025" bIns="99025" anchor="ctr" anchorCtr="0">
            <a:noAutofit/>
          </a:bodyPr>
          <a:lstStyle/>
          <a:p>
            <a:pPr marL="0" indent="0">
              <a:buClr>
                <a:schemeClr val="dk1"/>
              </a:buClr>
              <a:buSzPts val="1200"/>
            </a:pPr>
            <a:endParaRPr/>
          </a:p>
        </p:txBody>
      </p:sp>
      <p:sp>
        <p:nvSpPr>
          <p:cNvPr id="141" name="Google Shape;141;g310afb7404f_9_75:notes"/>
          <p:cNvSpPr>
            <a:spLocks noGrp="1" noRot="1" noChangeAspect="1"/>
          </p:cNvSpPr>
          <p:nvPr>
            <p:ph type="sldImg" idx="2"/>
          </p:nvPr>
        </p:nvSpPr>
        <p:spPr>
          <a:xfrm>
            <a:off x="-184150" y="833438"/>
            <a:ext cx="7407275" cy="41671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6</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8283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7</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5845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dirty="0" err="1"/>
              <a:t>Frazione</a:t>
            </a:r>
            <a:r>
              <a:rPr lang="en-GB" sz="1200" dirty="0"/>
              <a:t> fine (&lt; 2 mm) </a:t>
            </a:r>
            <a:r>
              <a:rPr lang="en-GB" sz="1200" dirty="0" err="1"/>
              <a:t>essiccata</a:t>
            </a:r>
            <a:r>
              <a:rPr lang="en-GB" sz="1200" dirty="0"/>
              <a:t> </a:t>
            </a:r>
            <a:r>
              <a:rPr lang="en-GB" sz="1200" dirty="0" err="1"/>
              <a:t>all’aria</a:t>
            </a:r>
            <a:r>
              <a:rPr lang="en-GB" sz="1200" dirty="0"/>
              <a:t>.</a:t>
            </a:r>
          </a:p>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8</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43400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11</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28998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12</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23665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13</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022744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La ricchezza in specie (S) è definita come il numero di specie presenti in una comunità.</a:t>
            </a:r>
            <a:endParaRPr lang="en-GB" sz="900" b="0" i="0" u="none" strike="noStrike" cap="none" dirty="0">
              <a:solidFill>
                <a:srgbClr val="19191A"/>
              </a:solidFill>
              <a:effectLst/>
              <a:latin typeface="Calibri" panose="020F0502020204030204" pitchFamily="34" charset="0"/>
              <a:cs typeface="Calibri" panose="020F0502020204030204" pitchFamily="34" charset="0"/>
              <a:sym typeface="Calibri"/>
            </a:endParaRPr>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15</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45712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err="1">
                <a:solidFill>
                  <a:srgbClr val="19191A"/>
                </a:solidFill>
                <a:effectLst/>
                <a:latin typeface="Calibri" panose="020F0502020204030204" pitchFamily="34" charset="0"/>
                <a:cs typeface="Calibri" panose="020F0502020204030204" pitchFamily="34" charset="0"/>
                <a:sym typeface="Calibri"/>
              </a:rPr>
              <a:t>Evenness</a:t>
            </a: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 (J)</a:t>
            </a:r>
          </a:p>
          <a:p>
            <a:pPr marL="0" marR="0" indent="0" algn="l" rtl="0">
              <a:lnSpc>
                <a:spcPct val="100000"/>
              </a:lnSpc>
              <a:spcBef>
                <a:spcPts val="0"/>
              </a:spcBef>
              <a:spcAft>
                <a:spcPts val="0"/>
              </a:spcAft>
              <a:buClr>
                <a:srgbClr val="000000"/>
              </a:buClr>
              <a:buSzPts val="1400"/>
              <a:buFont typeface="Arial"/>
              <a:buNone/>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L’</a:t>
            </a:r>
            <a:r>
              <a:rPr lang="it-IT" sz="900" b="0" i="0" u="none" strike="noStrike" cap="none" dirty="0" err="1">
                <a:solidFill>
                  <a:srgbClr val="19191A"/>
                </a:solidFill>
                <a:effectLst/>
                <a:latin typeface="Calibri" panose="020F0502020204030204" pitchFamily="34" charset="0"/>
                <a:cs typeface="Calibri" panose="020F0502020204030204" pitchFamily="34" charset="0"/>
                <a:sym typeface="Calibri"/>
              </a:rPr>
              <a:t>evenness</a:t>
            </a: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 è l’</a:t>
            </a:r>
            <a:r>
              <a:rPr lang="it-IT" sz="900" b="0" i="0" u="none" strike="noStrike" cap="none" dirty="0" err="1">
                <a:solidFill>
                  <a:srgbClr val="19191A"/>
                </a:solidFill>
                <a:effectLst/>
                <a:latin typeface="Calibri" panose="020F0502020204030204" pitchFamily="34" charset="0"/>
                <a:cs typeface="Calibri" panose="020F0502020204030204" pitchFamily="34" charset="0"/>
                <a:sym typeface="Calibri"/>
              </a:rPr>
              <a:t>equiripartizione</a:t>
            </a: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 (</a:t>
            </a:r>
            <a:r>
              <a:rPr lang="it-IT" sz="900" b="0" i="0" u="none" strike="noStrike" cap="none" dirty="0" err="1">
                <a:solidFill>
                  <a:srgbClr val="19191A"/>
                </a:solidFill>
                <a:effectLst/>
                <a:latin typeface="Calibri" panose="020F0502020204030204" pitchFamily="34" charset="0"/>
                <a:cs typeface="Calibri" panose="020F0502020204030204" pitchFamily="34" charset="0"/>
                <a:sym typeface="Calibri"/>
              </a:rPr>
              <a:t>equitabilità</a:t>
            </a: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 di una comunità. Esprime il grado di omogeneità col quale gli individui sono distribuiti nelle varie specie che compongono una comunità. È una componente dell’indice di diversità specifica, il suo valore si trova come: J=H’/</a:t>
            </a:r>
            <a:r>
              <a:rPr lang="it-IT" sz="900" b="0" i="0" u="none" strike="noStrike" cap="none" dirty="0" err="1">
                <a:solidFill>
                  <a:srgbClr val="19191A"/>
                </a:solidFill>
                <a:effectLst/>
                <a:latin typeface="Calibri" panose="020F0502020204030204" pitchFamily="34" charset="0"/>
                <a:cs typeface="Calibri" panose="020F0502020204030204" pitchFamily="34" charset="0"/>
                <a:sym typeface="Calibri"/>
              </a:rPr>
              <a:t>H’max</a:t>
            </a: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 Se J = 1, allora si hanno specie ben ripartite (si è lontani da una condizione reale).</a:t>
            </a:r>
          </a:p>
          <a:p>
            <a:endParaRPr lang="en-GB" dirty="0"/>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16</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53733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indent="0" algn="l" defTabSz="990409" rtl="0">
              <a:lnSpc>
                <a:spcPct val="100000"/>
              </a:lnSpc>
              <a:spcBef>
                <a:spcPts val="0"/>
              </a:spcBef>
              <a:spcAft>
                <a:spcPts val="0"/>
              </a:spcAft>
              <a:buClr>
                <a:srgbClr val="000000"/>
              </a:buClr>
              <a:buSzPts val="1400"/>
              <a:buFont typeface="Arial"/>
              <a:buNone/>
              <a:defRPr/>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le cui caratteristiche chimiche e fisiche possono aver ridotto la mobilità dei metalli e l'interazione con gli organismi.</a:t>
            </a:r>
          </a:p>
          <a:p>
            <a:pPr marL="0" marR="0" indent="0" algn="l" defTabSz="990409" rtl="0">
              <a:lnSpc>
                <a:spcPct val="100000"/>
              </a:lnSpc>
              <a:spcBef>
                <a:spcPts val="0"/>
              </a:spcBef>
              <a:spcAft>
                <a:spcPts val="0"/>
              </a:spcAft>
              <a:buClr>
                <a:srgbClr val="000000"/>
              </a:buClr>
              <a:buSzPts val="1400"/>
              <a:buFont typeface="Arial"/>
              <a:buNone/>
              <a:defRPr/>
            </a:pPr>
            <a:r>
              <a:rPr lang="it-IT" sz="900" b="0" i="0" u="none" strike="noStrike" cap="none" dirty="0">
                <a:solidFill>
                  <a:srgbClr val="19191A"/>
                </a:solidFill>
                <a:effectLst/>
                <a:latin typeface="Calibri" panose="020F0502020204030204" pitchFamily="34" charset="0"/>
                <a:cs typeface="Calibri" panose="020F0502020204030204" pitchFamily="34" charset="0"/>
                <a:sym typeface="Calibri"/>
              </a:rPr>
              <a:t>come la presenza di Cu</a:t>
            </a:r>
          </a:p>
        </p:txBody>
      </p:sp>
      <p:sp>
        <p:nvSpPr>
          <p:cNvPr id="4" name="Segnaposto numero diapositiva 3"/>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17</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63427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a:p>
        </p:txBody>
      </p:sp>
      <p:sp>
        <p:nvSpPr>
          <p:cNvPr id="4" name="Segnaposto numero diapositiva 3"/>
          <p:cNvSpPr>
            <a:spLocks noGrp="1"/>
          </p:cNvSpPr>
          <p:nvPr>
            <p:ph type="sldNum" idx="12"/>
          </p:nvPr>
        </p:nvSpPr>
        <p:spPr/>
        <p:txBody>
          <a:bodyPr/>
          <a:lstStyle/>
          <a:p>
            <a:pPr algn="r"/>
            <a:fld id="{00000000-1234-1234-1234-123412341234}" type="slidenum">
              <a:rPr lang="it-IT" sz="1300" smtClean="0">
                <a:solidFill>
                  <a:schemeClr val="dk1"/>
                </a:solidFill>
                <a:latin typeface="Calibri"/>
                <a:ea typeface="Calibri"/>
                <a:cs typeface="Calibri"/>
                <a:sym typeface="Calibri"/>
              </a:rPr>
              <a:pPr algn="r"/>
              <a:t>18</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70374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4C863-E57C-90EF-F99E-A13A578D6C3F}"/>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82F9A34E-E6B3-DEFA-88B5-19F6AFBF7079}"/>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383BACAE-842C-4313-72C6-E4D8D8BC52BF}"/>
              </a:ext>
            </a:extLst>
          </p:cNvPr>
          <p:cNvSpPr>
            <a:spLocks noGrp="1"/>
          </p:cNvSpPr>
          <p:nvPr>
            <p:ph type="body" idx="1"/>
          </p:nvPr>
        </p:nvSpPr>
        <p:spPr/>
        <p:txBody>
          <a:bodyPr/>
          <a:lstStyle/>
          <a:p>
            <a:endParaRPr lang="en-GB" dirty="0"/>
          </a:p>
        </p:txBody>
      </p:sp>
      <p:sp>
        <p:nvSpPr>
          <p:cNvPr id="4" name="Segnaposto numero diapositiva 3">
            <a:extLst>
              <a:ext uri="{FF2B5EF4-FFF2-40B4-BE49-F238E27FC236}">
                <a16:creationId xmlns:a16="http://schemas.microsoft.com/office/drawing/2014/main" id="{C87750D6-FFF3-FD6F-0BC6-5430294A27B8}"/>
              </a:ext>
            </a:extLst>
          </p:cNvPr>
          <p:cNvSpPr>
            <a:spLocks noGrp="1"/>
          </p:cNvSpPr>
          <p:nvPr>
            <p:ph type="sldNum" idx="12"/>
          </p:nvPr>
        </p:nvSpPr>
        <p:spPr/>
        <p:txBody>
          <a:bodyPr/>
          <a:lstStyle/>
          <a:p>
            <a:pPr algn="r"/>
            <a:fld id="{00000000-1234-1234-1234-123412341234}" type="slidenum">
              <a:rPr lang="it-IT" sz="1300">
                <a:solidFill>
                  <a:schemeClr val="dk1"/>
                </a:solidFill>
                <a:latin typeface="Calibri"/>
                <a:ea typeface="Calibri"/>
                <a:cs typeface="Calibri"/>
                <a:sym typeface="Calibri"/>
              </a:rPr>
              <a:pPr algn="r"/>
              <a:t>19</a:t>
            </a:fld>
            <a:endParaRPr lang="it-IT" sz="13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88329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Vuota" type="blank">
  <p:cSld name="BLANK">
    <p:spTree>
      <p:nvGrpSpPr>
        <p:cNvPr id="1" name="Shape 70"/>
        <p:cNvGrpSpPr/>
        <p:nvPr/>
      </p:nvGrpSpPr>
      <p:grpSpPr>
        <a:xfrm>
          <a:off x="0" y="0"/>
          <a:ext cx="0" cy="0"/>
          <a:chOff x="0" y="0"/>
          <a:chExt cx="0" cy="0"/>
        </a:xfrm>
      </p:grpSpPr>
      <p:sp>
        <p:nvSpPr>
          <p:cNvPr id="71" name="Google Shape;71;g310afb7404f_9_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g310afb7404f_9_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g310afb7404f_9_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iapositiva titolo" type="title">
  <p:cSld name="TITLE">
    <p:spTree>
      <p:nvGrpSpPr>
        <p:cNvPr id="1" name="Shape 74"/>
        <p:cNvGrpSpPr/>
        <p:nvPr/>
      </p:nvGrpSpPr>
      <p:grpSpPr>
        <a:xfrm>
          <a:off x="0" y="0"/>
          <a:ext cx="0" cy="0"/>
          <a:chOff x="0" y="0"/>
          <a:chExt cx="0" cy="0"/>
        </a:xfrm>
      </p:grpSpPr>
      <p:sp>
        <p:nvSpPr>
          <p:cNvPr id="75" name="Google Shape;75;g310afb7404f_9_1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g310afb7404f_9_1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77" name="Google Shape;77;g310afb7404f_9_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g310afb7404f_9_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g310afb7404f_9_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olo e contenuto" type="obj">
  <p:cSld name="OBJECT">
    <p:spTree>
      <p:nvGrpSpPr>
        <p:cNvPr id="1" name="Shape 80"/>
        <p:cNvGrpSpPr/>
        <p:nvPr/>
      </p:nvGrpSpPr>
      <p:grpSpPr>
        <a:xfrm>
          <a:off x="0" y="0"/>
          <a:ext cx="0" cy="0"/>
          <a:chOff x="0" y="0"/>
          <a:chExt cx="0" cy="0"/>
        </a:xfrm>
      </p:grpSpPr>
      <p:sp>
        <p:nvSpPr>
          <p:cNvPr id="81" name="Google Shape;81;g310afb7404f_9_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g310afb7404f_9_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g310afb7404f_9_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g310afb7404f_9_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g310afb7404f_9_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ntestazione sezione" type="secHead">
  <p:cSld name="SECTION_HEADER">
    <p:spTree>
      <p:nvGrpSpPr>
        <p:cNvPr id="1" name="Shape 86"/>
        <p:cNvGrpSpPr/>
        <p:nvPr/>
      </p:nvGrpSpPr>
      <p:grpSpPr>
        <a:xfrm>
          <a:off x="0" y="0"/>
          <a:ext cx="0" cy="0"/>
          <a:chOff x="0" y="0"/>
          <a:chExt cx="0" cy="0"/>
        </a:xfrm>
      </p:grpSpPr>
      <p:sp>
        <p:nvSpPr>
          <p:cNvPr id="87" name="Google Shape;87;g310afb7404f_9_2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g310afb7404f_9_2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89" name="Google Shape;89;g310afb7404f_9_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g310afb7404f_9_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g310afb7404f_9_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Due contenuti" type="twoObj">
  <p:cSld name="TWO_OBJECTS">
    <p:spTree>
      <p:nvGrpSpPr>
        <p:cNvPr id="1" name="Shape 92"/>
        <p:cNvGrpSpPr/>
        <p:nvPr/>
      </p:nvGrpSpPr>
      <p:grpSpPr>
        <a:xfrm>
          <a:off x="0" y="0"/>
          <a:ext cx="0" cy="0"/>
          <a:chOff x="0" y="0"/>
          <a:chExt cx="0" cy="0"/>
        </a:xfrm>
      </p:grpSpPr>
      <p:sp>
        <p:nvSpPr>
          <p:cNvPr id="93" name="Google Shape;93;g310afb7404f_9_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g310afb7404f_9_2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g310afb7404f_9_2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 name="Google Shape;96;g310afb7404f_9_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g310afb7404f_9_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g310afb7404f_9_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fronto" type="twoTxTwoObj">
  <p:cSld name="TWO_OBJECTS_WITH_TEXT">
    <p:spTree>
      <p:nvGrpSpPr>
        <p:cNvPr id="1" name="Shape 99"/>
        <p:cNvGrpSpPr/>
        <p:nvPr/>
      </p:nvGrpSpPr>
      <p:grpSpPr>
        <a:xfrm>
          <a:off x="0" y="0"/>
          <a:ext cx="0" cy="0"/>
          <a:chOff x="0" y="0"/>
          <a:chExt cx="0" cy="0"/>
        </a:xfrm>
      </p:grpSpPr>
      <p:sp>
        <p:nvSpPr>
          <p:cNvPr id="100" name="Google Shape;100;g310afb7404f_9_3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g310afb7404f_9_3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2" name="Google Shape;102;g310afb7404f_9_3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g310afb7404f_9_3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4" name="Google Shape;104;g310afb7404f_9_3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 name="Google Shape;105;g310afb7404f_9_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g310afb7404f_9_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g310afb7404f_9_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olo titolo" type="titleOnly">
  <p:cSld name="TITLE_ONLY">
    <p:spTree>
      <p:nvGrpSpPr>
        <p:cNvPr id="1" name="Shape 108"/>
        <p:cNvGrpSpPr/>
        <p:nvPr/>
      </p:nvGrpSpPr>
      <p:grpSpPr>
        <a:xfrm>
          <a:off x="0" y="0"/>
          <a:ext cx="0" cy="0"/>
          <a:chOff x="0" y="0"/>
          <a:chExt cx="0" cy="0"/>
        </a:xfrm>
      </p:grpSpPr>
      <p:sp>
        <p:nvSpPr>
          <p:cNvPr id="109" name="Google Shape;109;g310afb7404f_9_4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g310afb7404f_9_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g310afb7404f_9_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g310afb7404f_9_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uto con didascalia" type="objTx">
  <p:cSld name="OBJECT_WITH_CAPTION_TEXT">
    <p:spTree>
      <p:nvGrpSpPr>
        <p:cNvPr id="1" name="Shape 113"/>
        <p:cNvGrpSpPr/>
        <p:nvPr/>
      </p:nvGrpSpPr>
      <p:grpSpPr>
        <a:xfrm>
          <a:off x="0" y="0"/>
          <a:ext cx="0" cy="0"/>
          <a:chOff x="0" y="0"/>
          <a:chExt cx="0" cy="0"/>
        </a:xfrm>
      </p:grpSpPr>
      <p:sp>
        <p:nvSpPr>
          <p:cNvPr id="114" name="Google Shape;114;g310afb7404f_9_4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5" name="Google Shape;115;g310afb7404f_9_4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16" name="Google Shape;116;g310afb7404f_9_4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17" name="Google Shape;117;g310afb7404f_9_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g310afb7404f_9_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g310afb7404f_9_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Immagine con didascalia" type="picTx">
  <p:cSld name="PICTURE_WITH_CAPTION_TEXT">
    <p:spTree>
      <p:nvGrpSpPr>
        <p:cNvPr id="1" name="Shape 120"/>
        <p:cNvGrpSpPr/>
        <p:nvPr/>
      </p:nvGrpSpPr>
      <p:grpSpPr>
        <a:xfrm>
          <a:off x="0" y="0"/>
          <a:ext cx="0" cy="0"/>
          <a:chOff x="0" y="0"/>
          <a:chExt cx="0" cy="0"/>
        </a:xfrm>
      </p:grpSpPr>
      <p:sp>
        <p:nvSpPr>
          <p:cNvPr id="121" name="Google Shape;121;g310afb7404f_9_5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 name="Google Shape;122;g310afb7404f_9_56"/>
          <p:cNvSpPr>
            <a:spLocks noGrp="1"/>
          </p:cNvSpPr>
          <p:nvPr>
            <p:ph type="pic" idx="2"/>
          </p:nvPr>
        </p:nvSpPr>
        <p:spPr>
          <a:xfrm>
            <a:off x="5183188" y="987425"/>
            <a:ext cx="6172200" cy="4873625"/>
          </a:xfrm>
          <a:prstGeom prst="rect">
            <a:avLst/>
          </a:prstGeom>
          <a:noFill/>
          <a:ln>
            <a:noFill/>
          </a:ln>
        </p:spPr>
      </p:sp>
      <p:sp>
        <p:nvSpPr>
          <p:cNvPr id="123" name="Google Shape;123;g310afb7404f_9_5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24" name="Google Shape;124;g310afb7404f_9_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g310afb7404f_9_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g310afb7404f_9_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olo e testo verticale" type="vertTx">
  <p:cSld name="VERTICAL_TEXT">
    <p:spTree>
      <p:nvGrpSpPr>
        <p:cNvPr id="1" name="Shape 127"/>
        <p:cNvGrpSpPr/>
        <p:nvPr/>
      </p:nvGrpSpPr>
      <p:grpSpPr>
        <a:xfrm>
          <a:off x="0" y="0"/>
          <a:ext cx="0" cy="0"/>
          <a:chOff x="0" y="0"/>
          <a:chExt cx="0" cy="0"/>
        </a:xfrm>
      </p:grpSpPr>
      <p:sp>
        <p:nvSpPr>
          <p:cNvPr id="128" name="Google Shape;128;g310afb7404f_9_6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g310afb7404f_9_6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0" name="Google Shape;130;g310afb7404f_9_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g310afb7404f_9_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g310afb7404f_9_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1_Titolo e testo verticale" type="vertTitleAndTx">
  <p:cSld name="VERTICAL_TITLE_AND_VERTICAL_TEXT">
    <p:spTree>
      <p:nvGrpSpPr>
        <p:cNvPr id="1" name="Shape 133"/>
        <p:cNvGrpSpPr/>
        <p:nvPr/>
      </p:nvGrpSpPr>
      <p:grpSpPr>
        <a:xfrm>
          <a:off x="0" y="0"/>
          <a:ext cx="0" cy="0"/>
          <a:chOff x="0" y="0"/>
          <a:chExt cx="0" cy="0"/>
        </a:xfrm>
      </p:grpSpPr>
      <p:sp>
        <p:nvSpPr>
          <p:cNvPr id="134" name="Google Shape;134;g310afb7404f_9_6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 name="Google Shape;135;g310afb7404f_9_6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6" name="Google Shape;136;g310afb7404f_9_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g310afb7404f_9_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g310afb7404f_9_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it-IT"/>
              <a:t>‹N›</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4"/>
        <p:cNvGrpSpPr/>
        <p:nvPr/>
      </p:nvGrpSpPr>
      <p:grpSpPr>
        <a:xfrm>
          <a:off x="0" y="0"/>
          <a:ext cx="0" cy="0"/>
          <a:chOff x="0" y="0"/>
          <a:chExt cx="0" cy="0"/>
        </a:xfrm>
      </p:grpSpPr>
      <p:sp>
        <p:nvSpPr>
          <p:cNvPr id="65" name="Google Shape;65;g310afb7404f_9_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66" name="Google Shape;66;g310afb7404f_9_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7" name="Google Shape;67;g310afb7404f_9_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68" name="Google Shape;68;g310afb7404f_9_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69" name="Google Shape;69;g310afb7404f_9_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it-IT"/>
              <a:t>‹N›</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4.png"/><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6.tiff"/><Relationship Id="rId4" Type="http://schemas.openxmlformats.org/officeDocument/2006/relationships/image" Target="../media/image15.tiff"/></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tiff"/><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3.tiff"/><Relationship Id="rId5" Type="http://schemas.openxmlformats.org/officeDocument/2006/relationships/image" Target="../media/image22.tiff"/><Relationship Id="rId4" Type="http://schemas.openxmlformats.org/officeDocument/2006/relationships/image" Target="../media/image21.tiff"/></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6.tiff"/><Relationship Id="rId5" Type="http://schemas.openxmlformats.org/officeDocument/2006/relationships/image" Target="../media/image25.tiff"/><Relationship Id="rId4" Type="http://schemas.openxmlformats.org/officeDocument/2006/relationships/image" Target="../media/image24.tiff"/></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2.png"/><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6.JPG"/><Relationship Id="rId7" Type="http://schemas.openxmlformats.org/officeDocument/2006/relationships/diagramLayout" Target="../diagrams/layout1.xm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diagramData" Target="../diagrams/data1.xml"/><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29.png"/><Relationship Id="rId9"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000"/>
            <a:lum/>
          </a:blip>
          <a:srcRect/>
          <a:stretch>
            <a:fillRect t="-4000" b="-4000"/>
          </a:stretch>
        </a:blipFill>
        <a:effectLst/>
      </p:bgPr>
    </p:bg>
    <p:spTree>
      <p:nvGrpSpPr>
        <p:cNvPr id="1" name=""/>
        <p:cNvGrpSpPr/>
        <p:nvPr/>
      </p:nvGrpSpPr>
      <p:grpSpPr>
        <a:xfrm>
          <a:off x="0" y="0"/>
          <a:ext cx="0" cy="0"/>
          <a:chOff x="0" y="0"/>
          <a:chExt cx="0" cy="0"/>
        </a:xfrm>
      </p:grpSpPr>
      <p:sp>
        <p:nvSpPr>
          <p:cNvPr id="4" name="Titolo 3">
            <a:extLst>
              <a:ext uri="{FF2B5EF4-FFF2-40B4-BE49-F238E27FC236}">
                <a16:creationId xmlns:a16="http://schemas.microsoft.com/office/drawing/2014/main" id="{5073CA8A-B29A-8424-DB6C-1400D5B73425}"/>
              </a:ext>
            </a:extLst>
          </p:cNvPr>
          <p:cNvSpPr>
            <a:spLocks noGrp="1"/>
          </p:cNvSpPr>
          <p:nvPr>
            <p:ph type="title"/>
          </p:nvPr>
        </p:nvSpPr>
        <p:spPr>
          <a:xfrm>
            <a:off x="0" y="2229144"/>
            <a:ext cx="12192000" cy="1725007"/>
          </a:xfrm>
        </p:spPr>
        <p:txBody>
          <a:bodyPr anchor="ctr">
            <a:normAutofit/>
          </a:bodyPr>
          <a:lstStyle/>
          <a:p>
            <a:pPr algn="ctr"/>
            <a:r>
              <a:rPr lang="it-IT" sz="4400" b="1" i="1" dirty="0">
                <a:effectLst>
                  <a:outerShdw blurRad="38100" dist="38100" dir="2700000" algn="tl">
                    <a:srgbClr val="000000">
                      <a:alpha val="43137"/>
                    </a:srgbClr>
                  </a:outerShdw>
                </a:effectLst>
              </a:rPr>
              <a:t>Driver ecologici della biodiversità edafica</a:t>
            </a:r>
            <a:br>
              <a:rPr lang="it-IT" sz="4400" b="1" i="1" dirty="0">
                <a:effectLst>
                  <a:outerShdw blurRad="38100" dist="38100" dir="2700000" algn="tl">
                    <a:srgbClr val="000000">
                      <a:alpha val="43137"/>
                    </a:srgbClr>
                  </a:outerShdw>
                </a:effectLst>
              </a:rPr>
            </a:br>
            <a:r>
              <a:rPr lang="it-IT" sz="4400" b="1" i="1" dirty="0">
                <a:effectLst>
                  <a:outerShdw blurRad="38100" dist="38100" dir="2700000" algn="tl">
                    <a:srgbClr val="000000">
                      <a:alpha val="43137"/>
                    </a:srgbClr>
                  </a:outerShdw>
                </a:effectLst>
              </a:rPr>
              <a:t>nei sistemi viticoli del Trentino</a:t>
            </a:r>
            <a:endParaRPr lang="en-GB" sz="4400" b="1" i="1" dirty="0">
              <a:effectLst>
                <a:outerShdw blurRad="38100" dist="38100" dir="2700000" algn="tl">
                  <a:srgbClr val="000000">
                    <a:alpha val="43137"/>
                  </a:srgbClr>
                </a:outerShdw>
              </a:effectLst>
            </a:endParaRPr>
          </a:p>
        </p:txBody>
      </p:sp>
      <p:sp>
        <p:nvSpPr>
          <p:cNvPr id="5" name="Segnaposto testo 4">
            <a:extLst>
              <a:ext uri="{FF2B5EF4-FFF2-40B4-BE49-F238E27FC236}">
                <a16:creationId xmlns:a16="http://schemas.microsoft.com/office/drawing/2014/main" id="{21AB846D-2CC8-918F-393E-D5FC8C6815D8}"/>
              </a:ext>
            </a:extLst>
          </p:cNvPr>
          <p:cNvSpPr>
            <a:spLocks noGrp="1"/>
          </p:cNvSpPr>
          <p:nvPr>
            <p:ph type="body" idx="1"/>
          </p:nvPr>
        </p:nvSpPr>
        <p:spPr>
          <a:xfrm>
            <a:off x="838200" y="4270232"/>
            <a:ext cx="10515600" cy="1606693"/>
          </a:xfrm>
        </p:spPr>
        <p:txBody>
          <a:bodyPr>
            <a:normAutofit/>
          </a:bodyPr>
          <a:lstStyle/>
          <a:p>
            <a:pPr algn="ctr"/>
            <a:r>
              <a:rPr lang="it-IT" sz="2800" i="1" dirty="0">
                <a:solidFill>
                  <a:schemeClr val="tx1"/>
                </a:solidFill>
                <a:effectLst>
                  <a:outerShdw blurRad="38100" dist="38100" dir="2700000" algn="tl">
                    <a:srgbClr val="000000">
                      <a:alpha val="43137"/>
                    </a:srgbClr>
                  </a:outerShdw>
                </a:effectLst>
              </a:rPr>
              <a:t>RAFFAELLA MORELLI</a:t>
            </a:r>
          </a:p>
          <a:p>
            <a:pPr algn="ctr"/>
            <a:r>
              <a:rPr lang="it-IT" sz="2200" i="1" dirty="0">
                <a:solidFill>
                  <a:schemeClr val="tx1"/>
                </a:solidFill>
                <a:effectLst>
                  <a:outerShdw blurRad="38100" dist="38100" dir="2700000" algn="tl">
                    <a:srgbClr val="000000">
                      <a:alpha val="43137"/>
                    </a:srgbClr>
                  </a:outerShdw>
                </a:effectLst>
              </a:rPr>
              <a:t>Unità Agricoltura Biologica e Qualità del Suolo</a:t>
            </a:r>
          </a:p>
          <a:p>
            <a:pPr algn="ctr">
              <a:spcBef>
                <a:spcPts val="600"/>
              </a:spcBef>
            </a:pPr>
            <a:r>
              <a:rPr lang="it-IT" sz="2200" i="1" dirty="0">
                <a:solidFill>
                  <a:schemeClr val="tx1"/>
                </a:solidFill>
                <a:effectLst>
                  <a:outerShdw blurRad="38100" dist="38100" dir="2700000" algn="tl">
                    <a:srgbClr val="000000">
                      <a:alpha val="43137"/>
                    </a:srgbClr>
                  </a:outerShdw>
                </a:effectLst>
              </a:rPr>
              <a:t> Centro Trasferimento Tecnologico - Fondazione Edmund Mach</a:t>
            </a:r>
          </a:p>
          <a:p>
            <a:pPr algn="ctr"/>
            <a:endParaRPr lang="en-GB" i="1" dirty="0">
              <a:solidFill>
                <a:schemeClr val="tx1"/>
              </a:solidFill>
              <a:effectLst>
                <a:outerShdw blurRad="38100" dist="38100" dir="2700000" algn="tl">
                  <a:srgbClr val="000000">
                    <a:alpha val="43137"/>
                  </a:srgbClr>
                </a:outerShdw>
              </a:effectLst>
            </a:endParaRPr>
          </a:p>
        </p:txBody>
      </p:sp>
      <p:sp>
        <p:nvSpPr>
          <p:cNvPr id="11" name="CasellaDiTesto 10">
            <a:extLst>
              <a:ext uri="{FF2B5EF4-FFF2-40B4-BE49-F238E27FC236}">
                <a16:creationId xmlns:a16="http://schemas.microsoft.com/office/drawing/2014/main" id="{3764ECD5-AEBA-7B1F-F675-59ADB125C1AC}"/>
              </a:ext>
            </a:extLst>
          </p:cNvPr>
          <p:cNvSpPr txBox="1"/>
          <p:nvPr/>
        </p:nvSpPr>
        <p:spPr>
          <a:xfrm>
            <a:off x="0" y="6153339"/>
            <a:ext cx="12192000" cy="369332"/>
          </a:xfrm>
          <a:prstGeom prst="rect">
            <a:avLst/>
          </a:prstGeom>
          <a:noFill/>
        </p:spPr>
        <p:txBody>
          <a:bodyPr wrap="square">
            <a:spAutoFit/>
          </a:bodyPr>
          <a:lstStyle/>
          <a:p>
            <a:pPr algn="ctr">
              <a:spcAft>
                <a:spcPts val="600"/>
              </a:spcAft>
            </a:pPr>
            <a:r>
              <a:rPr lang="it-IT" sz="1800"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Seminario tecnico-scientifico dell’Assemblea SILPA - San Michele all’Adige, 7 maggio 2026</a:t>
            </a:r>
          </a:p>
        </p:txBody>
      </p:sp>
      <p:pic>
        <p:nvPicPr>
          <p:cNvPr id="13" name="Google Shape;145;g310afb7404f_9_75">
            <a:extLst>
              <a:ext uri="{FF2B5EF4-FFF2-40B4-BE49-F238E27FC236}">
                <a16:creationId xmlns:a16="http://schemas.microsoft.com/office/drawing/2014/main" id="{E8DEEE78-5794-78EC-351D-DE15BE700EB3}"/>
              </a:ext>
            </a:extLst>
          </p:cNvPr>
          <p:cNvPicPr preferRelativeResize="0">
            <a:picLocks noChangeAspect="1"/>
          </p:cNvPicPr>
          <p:nvPr/>
        </p:nvPicPr>
        <p:blipFill>
          <a:blip r:embed="rId4">
            <a:alphaModFix/>
          </a:blip>
          <a:stretch>
            <a:fillRect/>
          </a:stretch>
        </p:blipFill>
        <p:spPr>
          <a:xfrm>
            <a:off x="4667198" y="286043"/>
            <a:ext cx="2857604" cy="900000"/>
          </a:xfrm>
          <a:prstGeom prst="rect">
            <a:avLst/>
          </a:prstGeom>
          <a:noFill/>
          <a:ln>
            <a:noFill/>
          </a:ln>
        </p:spPr>
      </p:pic>
    </p:spTree>
    <p:extLst>
      <p:ext uri="{BB962C8B-B14F-4D97-AF65-F5344CB8AC3E}">
        <p14:creationId xmlns:p14="http://schemas.microsoft.com/office/powerpoint/2010/main" val="210590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4E22DA7-D179-4FDD-AF04-73AA60C94CB8}"/>
              </a:ext>
            </a:extLst>
          </p:cNvPr>
          <p:cNvSpPr>
            <a:spLocks noGrp="1"/>
          </p:cNvSpPr>
          <p:nvPr>
            <p:ph type="title"/>
          </p:nvPr>
        </p:nvSpPr>
        <p:spPr/>
        <p:txBody>
          <a:bodyPr/>
          <a:lstStyle/>
          <a:p>
            <a:r>
              <a:rPr lang="it-IT" dirty="0"/>
              <a:t>Teoria per intro</a:t>
            </a:r>
            <a:endParaRPr lang="en-GB" dirty="0"/>
          </a:p>
        </p:txBody>
      </p:sp>
      <p:pic>
        <p:nvPicPr>
          <p:cNvPr id="4" name="Picture 2">
            <a:extLst>
              <a:ext uri="{FF2B5EF4-FFF2-40B4-BE49-F238E27FC236}">
                <a16:creationId xmlns:a16="http://schemas.microsoft.com/office/drawing/2014/main" id="{7A3B6193-8B04-A739-6A19-D58EA31C875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06110" y="1863145"/>
            <a:ext cx="2592000" cy="1636520"/>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167D906D-E725-8FB5-6BA8-465DA3A2537E}"/>
              </a:ext>
            </a:extLst>
          </p:cNvPr>
          <p:cNvSpPr txBox="1"/>
          <p:nvPr/>
        </p:nvSpPr>
        <p:spPr>
          <a:xfrm>
            <a:off x="9406110" y="3675985"/>
            <a:ext cx="2592000" cy="2279727"/>
          </a:xfrm>
          <a:prstGeom prst="rect">
            <a:avLst/>
          </a:prstGeom>
          <a:noFill/>
        </p:spPr>
        <p:txBody>
          <a:bodyPr wrap="square">
            <a:spAutoFit/>
          </a:bodyPr>
          <a:lstStyle/>
          <a:p>
            <a:pPr algn="just">
              <a:lnSpc>
                <a:spcPct val="150000"/>
              </a:lnSpc>
            </a:pPr>
            <a:r>
              <a:rPr lang="it-IT" sz="1200" i="1" dirty="0">
                <a:latin typeface="Calibri" panose="020F0502020204030204" pitchFamily="34" charset="0"/>
                <a:cs typeface="Calibri" panose="020F0502020204030204" pitchFamily="34" charset="0"/>
              </a:rPr>
              <a:t>«Un centimetro cubo di suolo di prateria ospita centinaia di milioni batteri, decine di migliaia di protozoi, centinaia di metri di ife fungine, diverse centinaia di nematodi, acari ed insetti ed una miriade di altri organismi»</a:t>
            </a:r>
          </a:p>
          <a:p>
            <a:pPr algn="just">
              <a:lnSpc>
                <a:spcPct val="150000"/>
              </a:lnSpc>
            </a:pPr>
            <a:r>
              <a:rPr lang="it-IT" sz="1200" i="1" dirty="0">
                <a:latin typeface="Calibri" panose="020F0502020204030204" pitchFamily="34" charset="0"/>
                <a:cs typeface="Calibri" panose="020F0502020204030204" pitchFamily="34" charset="0"/>
              </a:rPr>
              <a:t>(Ritz et al., 1996).</a:t>
            </a:r>
            <a:endParaRPr lang="en-GB" sz="1200" i="1" dirty="0">
              <a:latin typeface="Calibri" panose="020F0502020204030204" pitchFamily="34" charset="0"/>
              <a:cs typeface="Calibri" panose="020F0502020204030204" pitchFamily="34" charset="0"/>
            </a:endParaRPr>
          </a:p>
        </p:txBody>
      </p:sp>
      <p:grpSp>
        <p:nvGrpSpPr>
          <p:cNvPr id="6" name="Gruppo 5">
            <a:extLst>
              <a:ext uri="{FF2B5EF4-FFF2-40B4-BE49-F238E27FC236}">
                <a16:creationId xmlns:a16="http://schemas.microsoft.com/office/drawing/2014/main" id="{BC9F145D-EC2D-1AE4-20FB-1C4704D65DE3}"/>
              </a:ext>
            </a:extLst>
          </p:cNvPr>
          <p:cNvGrpSpPr/>
          <p:nvPr/>
        </p:nvGrpSpPr>
        <p:grpSpPr>
          <a:xfrm>
            <a:off x="0" y="195314"/>
            <a:ext cx="12192000" cy="6664273"/>
            <a:chOff x="0" y="195314"/>
            <a:chExt cx="12192000" cy="6664273"/>
          </a:xfrm>
        </p:grpSpPr>
        <p:sp>
          <p:nvSpPr>
            <p:cNvPr id="7" name="Google Shape;143;g310afb7404f_9_75">
              <a:extLst>
                <a:ext uri="{FF2B5EF4-FFF2-40B4-BE49-F238E27FC236}">
                  <a16:creationId xmlns:a16="http://schemas.microsoft.com/office/drawing/2014/main" id="{E0D74474-EC30-9324-AC54-5E3949C96C42}"/>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 name="Google Shape;144;g310afb7404f_9_75">
              <a:extLst>
                <a:ext uri="{FF2B5EF4-FFF2-40B4-BE49-F238E27FC236}">
                  <a16:creationId xmlns:a16="http://schemas.microsoft.com/office/drawing/2014/main" id="{DD8BE6FB-8CC5-ED14-9A6C-17A555C244CD}"/>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9" name="Google Shape;145;g310afb7404f_9_75">
              <a:extLst>
                <a:ext uri="{FF2B5EF4-FFF2-40B4-BE49-F238E27FC236}">
                  <a16:creationId xmlns:a16="http://schemas.microsoft.com/office/drawing/2014/main" id="{FDA33EF4-FBB9-11B1-8D2F-C0FCC7F6C69D}"/>
                </a:ext>
              </a:extLst>
            </p:cNvPr>
            <p:cNvPicPr preferRelativeResize="0"/>
            <p:nvPr/>
          </p:nvPicPr>
          <p:blipFill>
            <a:blip r:embed="rId4">
              <a:alphaModFix/>
            </a:blip>
            <a:stretch>
              <a:fillRect/>
            </a:stretch>
          </p:blipFill>
          <p:spPr>
            <a:xfrm>
              <a:off x="10511679" y="195314"/>
              <a:ext cx="1558431" cy="490826"/>
            </a:xfrm>
            <a:prstGeom prst="rect">
              <a:avLst/>
            </a:prstGeom>
            <a:noFill/>
            <a:ln>
              <a:noFill/>
            </a:ln>
          </p:spPr>
        </p:pic>
      </p:grpSp>
      <p:pic>
        <p:nvPicPr>
          <p:cNvPr id="1026" name="Picture 2">
            <a:extLst>
              <a:ext uri="{FF2B5EF4-FFF2-40B4-BE49-F238E27FC236}">
                <a16:creationId xmlns:a16="http://schemas.microsoft.com/office/drawing/2014/main" id="{5EA11F82-8387-F569-B46F-1AFA6E98B696}"/>
              </a:ext>
            </a:extLst>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865" y="195314"/>
            <a:ext cx="9216000" cy="6467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665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asellaDiTesto 10">
            <a:extLst>
              <a:ext uri="{FF2B5EF4-FFF2-40B4-BE49-F238E27FC236}">
                <a16:creationId xmlns:a16="http://schemas.microsoft.com/office/drawing/2014/main" id="{B33B873D-3F87-AE95-2CAB-E4A2985259FC}"/>
              </a:ext>
            </a:extLst>
          </p:cNvPr>
          <p:cNvSpPr txBox="1"/>
          <p:nvPr/>
        </p:nvSpPr>
        <p:spPr>
          <a:xfrm>
            <a:off x="6605777" y="2664886"/>
            <a:ext cx="5157598" cy="3550789"/>
          </a:xfrm>
          <a:prstGeom prst="rect">
            <a:avLst/>
          </a:prstGeom>
        </p:spPr>
        <p:txBody>
          <a:bodyPr vert="horz" lIns="91440" tIns="45720" rIns="91440" bIns="45720" rtlCol="0" anchor="t">
            <a:normAutofit/>
          </a:bodyPr>
          <a:lstStyle/>
          <a:p>
            <a:pPr marL="285750" indent="-228600">
              <a:lnSpc>
                <a:spcPct val="108000"/>
              </a:lnSpc>
              <a:spcAft>
                <a:spcPts val="600"/>
              </a:spcAft>
              <a:buFont typeface="Arial" panose="020B0604020202020204" pitchFamily="34" charset="0"/>
              <a:buChar char="•"/>
            </a:pPr>
            <a:r>
              <a:rPr lang="it-IT" sz="2000" kern="1200" noProof="0">
                <a:solidFill>
                  <a:schemeClr val="tx1"/>
                </a:solidFill>
                <a:latin typeface="Calibri" panose="020F0502020204030204" pitchFamily="34" charset="0"/>
                <a:ea typeface="+mn-ea"/>
                <a:cs typeface="Calibri" panose="020F0502020204030204" pitchFamily="34" charset="0"/>
              </a:rPr>
              <a:t>Decomposizione della materia organica e liberazione dei nutrienti</a:t>
            </a:r>
          </a:p>
          <a:p>
            <a:pPr marL="285750" indent="-228600">
              <a:lnSpc>
                <a:spcPct val="108000"/>
              </a:lnSpc>
              <a:spcAft>
                <a:spcPts val="600"/>
              </a:spcAft>
              <a:buFont typeface="Arial" panose="020B0604020202020204" pitchFamily="34" charset="0"/>
              <a:buChar char="•"/>
            </a:pPr>
            <a:r>
              <a:rPr lang="it-IT" sz="2000" kern="1200" noProof="0" dirty="0">
                <a:solidFill>
                  <a:schemeClr val="tx1"/>
                </a:solidFill>
                <a:latin typeface="Calibri" panose="020F0502020204030204" pitchFamily="34" charset="0"/>
                <a:ea typeface="+mn-ea"/>
                <a:cs typeface="Calibri" panose="020F0502020204030204" pitchFamily="34" charset="0"/>
              </a:rPr>
              <a:t>Sequestro del carbonio</a:t>
            </a:r>
          </a:p>
          <a:p>
            <a:pPr marL="285750" indent="-228600">
              <a:lnSpc>
                <a:spcPct val="108000"/>
              </a:lnSpc>
              <a:spcAft>
                <a:spcPts val="600"/>
              </a:spcAft>
              <a:buFont typeface="Arial" panose="020B0604020202020204" pitchFamily="34" charset="0"/>
              <a:buChar char="•"/>
            </a:pPr>
            <a:r>
              <a:rPr lang="it-IT" sz="2000" kern="1200" noProof="0" dirty="0">
                <a:solidFill>
                  <a:schemeClr val="tx1"/>
                </a:solidFill>
                <a:latin typeface="Calibri" panose="020F0502020204030204" pitchFamily="34" charset="0"/>
                <a:ea typeface="+mn-ea"/>
                <a:cs typeface="Calibri" panose="020F0502020204030204" pitchFamily="34" charset="0"/>
              </a:rPr>
              <a:t>Crescita e alla nutrizione delle piante</a:t>
            </a:r>
          </a:p>
          <a:p>
            <a:pPr marL="285750" indent="-228600">
              <a:lnSpc>
                <a:spcPct val="108000"/>
              </a:lnSpc>
              <a:spcAft>
                <a:spcPts val="600"/>
              </a:spcAft>
              <a:buFont typeface="Arial" panose="020B0604020202020204" pitchFamily="34" charset="0"/>
              <a:buChar char="•"/>
            </a:pPr>
            <a:r>
              <a:rPr lang="it-IT" sz="2000" kern="1200" noProof="0" dirty="0">
                <a:solidFill>
                  <a:schemeClr val="tx1"/>
                </a:solidFill>
                <a:latin typeface="Calibri" panose="020F0502020204030204" pitchFamily="34" charset="0"/>
                <a:ea typeface="+mn-ea"/>
                <a:cs typeface="Calibri" panose="020F0502020204030204" pitchFamily="34" charset="0"/>
              </a:rPr>
              <a:t>Limitazione della diffusione dei parassiti</a:t>
            </a:r>
          </a:p>
          <a:p>
            <a:pPr marL="285750" indent="-228600">
              <a:lnSpc>
                <a:spcPct val="108000"/>
              </a:lnSpc>
              <a:spcAft>
                <a:spcPts val="600"/>
              </a:spcAft>
              <a:buFont typeface="Arial" panose="020B0604020202020204" pitchFamily="34" charset="0"/>
              <a:buChar char="•"/>
            </a:pPr>
            <a:r>
              <a:rPr lang="it-IT" sz="2000" kern="1200" noProof="0" dirty="0">
                <a:solidFill>
                  <a:schemeClr val="tx1"/>
                </a:solidFill>
                <a:latin typeface="Calibri" panose="020F0502020204030204" pitchFamily="34" charset="0"/>
                <a:ea typeface="+mn-ea"/>
                <a:cs typeface="Calibri" panose="020F0502020204030204" pitchFamily="34" charset="0"/>
              </a:rPr>
              <a:t>Riduzione della tossicità degli inquinanti </a:t>
            </a:r>
          </a:p>
          <a:p>
            <a:pPr marL="285750" indent="-228600">
              <a:lnSpc>
                <a:spcPct val="108000"/>
              </a:lnSpc>
              <a:spcAft>
                <a:spcPts val="600"/>
              </a:spcAft>
              <a:buFont typeface="Arial" panose="020B0604020202020204" pitchFamily="34" charset="0"/>
              <a:buChar char="•"/>
            </a:pPr>
            <a:r>
              <a:rPr lang="it-IT" sz="2000" kern="1200" noProof="0" dirty="0">
                <a:solidFill>
                  <a:schemeClr val="tx1"/>
                </a:solidFill>
                <a:latin typeface="Calibri" panose="020F0502020204030204" pitchFamily="34" charset="0"/>
                <a:ea typeface="+mn-ea"/>
                <a:cs typeface="Calibri" panose="020F0502020204030204" pitchFamily="34" charset="0"/>
              </a:rPr>
              <a:t>Miglioramento delle proprietà chimiche e fisiche del suolo</a:t>
            </a:r>
          </a:p>
        </p:txBody>
      </p:sp>
      <p:grpSp>
        <p:nvGrpSpPr>
          <p:cNvPr id="9" name="Gruppo 8">
            <a:extLst>
              <a:ext uri="{FF2B5EF4-FFF2-40B4-BE49-F238E27FC236}">
                <a16:creationId xmlns:a16="http://schemas.microsoft.com/office/drawing/2014/main" id="{0CBB8828-93B0-67B6-0033-5AE7AEEBA8EF}"/>
              </a:ext>
            </a:extLst>
          </p:cNvPr>
          <p:cNvGrpSpPr/>
          <p:nvPr/>
        </p:nvGrpSpPr>
        <p:grpSpPr>
          <a:xfrm>
            <a:off x="630936" y="1359584"/>
            <a:ext cx="5458968" cy="4957982"/>
            <a:chOff x="489763" y="1021154"/>
            <a:chExt cx="4248000" cy="3858148"/>
          </a:xfrm>
        </p:grpSpPr>
        <p:pic>
          <p:nvPicPr>
            <p:cNvPr id="2050" name="Picture 2">
              <a:extLst>
                <a:ext uri="{FF2B5EF4-FFF2-40B4-BE49-F238E27FC236}">
                  <a16:creationId xmlns:a16="http://schemas.microsoft.com/office/drawing/2014/main" id="{5F905F7F-66FF-9334-508E-E77CE51B6E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66"/>
            <a:stretch>
              <a:fillRect/>
            </a:stretch>
          </p:blipFill>
          <p:spPr bwMode="auto">
            <a:xfrm>
              <a:off x="489764" y="1021154"/>
              <a:ext cx="4247999" cy="36111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CasellaDiTesto 5">
              <a:extLst>
                <a:ext uri="{FF2B5EF4-FFF2-40B4-BE49-F238E27FC236}">
                  <a16:creationId xmlns:a16="http://schemas.microsoft.com/office/drawing/2014/main" id="{3ED6534F-4EAA-BCF0-B40F-3CA2F60DD18F}"/>
                </a:ext>
              </a:extLst>
            </p:cNvPr>
            <p:cNvSpPr txBox="1"/>
            <p:nvPr/>
          </p:nvSpPr>
          <p:spPr>
            <a:xfrm>
              <a:off x="489763" y="4617692"/>
              <a:ext cx="4230000" cy="261610"/>
            </a:xfrm>
            <a:prstGeom prst="rect">
              <a:avLst/>
            </a:prstGeom>
            <a:noFill/>
            <a:ln>
              <a:solidFill>
                <a:schemeClr val="tx1"/>
              </a:solidFill>
            </a:ln>
          </p:spPr>
          <p:txBody>
            <a:bodyPr wrap="square" rtlCol="0">
              <a:spAutoFit/>
            </a:bodyPr>
            <a:lstStyle/>
            <a:p>
              <a:pPr>
                <a:spcBef>
                  <a:spcPts val="256"/>
                </a:spcBef>
                <a:spcAft>
                  <a:spcPts val="256"/>
                </a:spcAft>
              </a:pPr>
              <a:r>
                <a:rPr lang="it-IT" sz="1408" b="0" i="0" u="none" strike="noStrike" cap="none">
                  <a:solidFill>
                    <a:srgbClr val="000000"/>
                  </a:solidFill>
                  <a:latin typeface="Calibri" panose="020F0502020204030204" pitchFamily="34" charset="0"/>
                  <a:ea typeface="Arial"/>
                  <a:cs typeface="Calibri" panose="020F0502020204030204" pitchFamily="34" charset="0"/>
                  <a:sym typeface="Arial"/>
                </a:rPr>
                <a:t>Fonte: FAO, riprodotta da Legambiente</a:t>
              </a:r>
              <a:endParaRPr lang="en-GB" sz="1100">
                <a:latin typeface="Calibri" panose="020F0502020204030204" pitchFamily="34" charset="0"/>
                <a:cs typeface="Calibri" panose="020F0502020204030204" pitchFamily="34" charset="0"/>
              </a:endParaRPr>
            </a:p>
          </p:txBody>
        </p:sp>
      </p:grpSp>
      <p:sp>
        <p:nvSpPr>
          <p:cNvPr id="12" name="Titolo 23">
            <a:extLst>
              <a:ext uri="{FF2B5EF4-FFF2-40B4-BE49-F238E27FC236}">
                <a16:creationId xmlns:a16="http://schemas.microsoft.com/office/drawing/2014/main" id="{0DDF81DF-88C3-823E-3B88-98D2260F1218}"/>
              </a:ext>
            </a:extLst>
          </p:cNvPr>
          <p:cNvSpPr txBox="1">
            <a:spLocks/>
          </p:cNvSpPr>
          <p:nvPr/>
        </p:nvSpPr>
        <p:spPr>
          <a:xfrm>
            <a:off x="6715111" y="1620049"/>
            <a:ext cx="5048264" cy="593027"/>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it-IT" sz="2800" b="1" dirty="0"/>
              <a:t>IL RUOLO DEL BIOTA DEL SUOLO</a:t>
            </a:r>
            <a:endParaRPr lang="en-GB" sz="2800" b="1" dirty="0"/>
          </a:p>
        </p:txBody>
      </p:sp>
      <p:grpSp>
        <p:nvGrpSpPr>
          <p:cNvPr id="13" name="Gruppo 12">
            <a:extLst>
              <a:ext uri="{FF2B5EF4-FFF2-40B4-BE49-F238E27FC236}">
                <a16:creationId xmlns:a16="http://schemas.microsoft.com/office/drawing/2014/main" id="{7FFF92CE-CB1E-D962-E806-1E9BCA4A206E}"/>
              </a:ext>
            </a:extLst>
          </p:cNvPr>
          <p:cNvGrpSpPr/>
          <p:nvPr/>
        </p:nvGrpSpPr>
        <p:grpSpPr>
          <a:xfrm>
            <a:off x="0" y="314825"/>
            <a:ext cx="12192000" cy="6544762"/>
            <a:chOff x="0" y="314825"/>
            <a:chExt cx="12192000" cy="6544762"/>
          </a:xfrm>
        </p:grpSpPr>
        <p:sp>
          <p:nvSpPr>
            <p:cNvPr id="14" name="Google Shape;143;g310afb7404f_9_75">
              <a:extLst>
                <a:ext uri="{FF2B5EF4-FFF2-40B4-BE49-F238E27FC236}">
                  <a16:creationId xmlns:a16="http://schemas.microsoft.com/office/drawing/2014/main" id="{804F1617-B96B-0DBB-9EC2-73855B71852B}"/>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 name="Google Shape;144;g310afb7404f_9_75">
              <a:extLst>
                <a:ext uri="{FF2B5EF4-FFF2-40B4-BE49-F238E27FC236}">
                  <a16:creationId xmlns:a16="http://schemas.microsoft.com/office/drawing/2014/main" id="{5383D1D6-443F-8898-571A-961F19465B6C}"/>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6" name="Google Shape;145;g310afb7404f_9_75">
              <a:extLst>
                <a:ext uri="{FF2B5EF4-FFF2-40B4-BE49-F238E27FC236}">
                  <a16:creationId xmlns:a16="http://schemas.microsoft.com/office/drawing/2014/main" id="{E8640E29-AE86-A932-E8E9-3339653B334D}"/>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1140119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Immagine 8" descr="Immagine che contiene aria aperta, montagna, erba, cielo&#10;&#10;Il contenuto generato dall'IA potrebbe non essere corretto.">
            <a:extLst>
              <a:ext uri="{FF2B5EF4-FFF2-40B4-BE49-F238E27FC236}">
                <a16:creationId xmlns:a16="http://schemas.microsoft.com/office/drawing/2014/main" id="{B2458F0C-3569-F66F-CA30-72943DD486DD}"/>
              </a:ext>
            </a:extLst>
          </p:cNvPr>
          <p:cNvPicPr>
            <a:picLocks noChangeAspect="1"/>
          </p:cNvPicPr>
          <p:nvPr/>
        </p:nvPicPr>
        <p:blipFill>
          <a:blip r:embed="rId3"/>
          <a:srcRect t="8469" r="-1" b="17780"/>
          <a:stretch>
            <a:fillRect/>
          </a:stretch>
        </p:blipFill>
        <p:spPr>
          <a:xfrm>
            <a:off x="-1" y="11"/>
            <a:ext cx="12204000" cy="4657719"/>
          </a:xfrm>
          <a:prstGeom prst="rect">
            <a:avLst/>
          </a:prstGeom>
        </p:spPr>
      </p:pic>
      <p:grpSp>
        <p:nvGrpSpPr>
          <p:cNvPr id="16" name="Group 15">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7" name="Freeform: Shape 16">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0" name="Freeform: Shape 19">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grpSp>
        <p:nvGrpSpPr>
          <p:cNvPr id="26" name="Gruppo 25">
            <a:extLst>
              <a:ext uri="{FF2B5EF4-FFF2-40B4-BE49-F238E27FC236}">
                <a16:creationId xmlns:a16="http://schemas.microsoft.com/office/drawing/2014/main" id="{D3D48E49-2C35-3BCF-4476-1BA14520662E}"/>
              </a:ext>
            </a:extLst>
          </p:cNvPr>
          <p:cNvGrpSpPr/>
          <p:nvPr/>
        </p:nvGrpSpPr>
        <p:grpSpPr>
          <a:xfrm>
            <a:off x="0" y="314825"/>
            <a:ext cx="12192000" cy="6544762"/>
            <a:chOff x="0" y="314825"/>
            <a:chExt cx="12192000" cy="6544762"/>
          </a:xfrm>
        </p:grpSpPr>
        <p:sp>
          <p:nvSpPr>
            <p:cNvPr id="27" name="Google Shape;143;g310afb7404f_9_75">
              <a:extLst>
                <a:ext uri="{FF2B5EF4-FFF2-40B4-BE49-F238E27FC236}">
                  <a16:creationId xmlns:a16="http://schemas.microsoft.com/office/drawing/2014/main" id="{5C22E6B4-B526-A7BA-2EC9-23D8023C152E}"/>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 name="Google Shape;144;g310afb7404f_9_75">
              <a:extLst>
                <a:ext uri="{FF2B5EF4-FFF2-40B4-BE49-F238E27FC236}">
                  <a16:creationId xmlns:a16="http://schemas.microsoft.com/office/drawing/2014/main" id="{FC28BCB6-2AA8-DA39-B7B0-0F7FA41633F2}"/>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29" name="Google Shape;145;g310afb7404f_9_75">
              <a:extLst>
                <a:ext uri="{FF2B5EF4-FFF2-40B4-BE49-F238E27FC236}">
                  <a16:creationId xmlns:a16="http://schemas.microsoft.com/office/drawing/2014/main" id="{ACE09B8E-EBEF-A6C7-4037-2A6106A5B47D}"/>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
        <p:nvSpPr>
          <p:cNvPr id="23" name="Titolo 1">
            <a:extLst>
              <a:ext uri="{FF2B5EF4-FFF2-40B4-BE49-F238E27FC236}">
                <a16:creationId xmlns:a16="http://schemas.microsoft.com/office/drawing/2014/main" id="{751FE0B3-97EE-68F1-9BBC-2EA0FCF570B9}"/>
              </a:ext>
            </a:extLst>
          </p:cNvPr>
          <p:cNvSpPr>
            <a:spLocks noGrp="1"/>
          </p:cNvSpPr>
          <p:nvPr>
            <p:ph type="title"/>
          </p:nvPr>
        </p:nvSpPr>
        <p:spPr>
          <a:xfrm>
            <a:off x="838200" y="132268"/>
            <a:ext cx="10515600" cy="887475"/>
          </a:xfrm>
        </p:spPr>
        <p:txBody>
          <a:bodyPr>
            <a:normAutofit/>
          </a:bodyPr>
          <a:lstStyle/>
          <a:p>
            <a:pPr algn="ctr">
              <a:lnSpc>
                <a:spcPct val="100000"/>
              </a:lnSpc>
              <a:buClr>
                <a:srgbClr val="000000"/>
              </a:buClr>
              <a:buFont typeface="Arial"/>
            </a:pPr>
            <a:r>
              <a:rPr lang="it-IT" sz="2800" b="1" dirty="0">
                <a:solidFill>
                  <a:srgbClr val="000000"/>
                </a:solidFill>
                <a:latin typeface="Calibri" panose="020F0502020204030204" pitchFamily="34" charset="0"/>
                <a:cs typeface="Calibri" panose="020F0502020204030204" pitchFamily="34" charset="0"/>
                <a:sym typeface="Arial"/>
              </a:rPr>
              <a:t>OBIETTIVO DELLO STUDIO</a:t>
            </a:r>
            <a:endParaRPr lang="en-GB" sz="2800" b="1" dirty="0">
              <a:solidFill>
                <a:srgbClr val="000000"/>
              </a:solidFill>
              <a:latin typeface="Calibri" panose="020F0502020204030204" pitchFamily="34" charset="0"/>
              <a:cs typeface="Calibri" panose="020F0502020204030204" pitchFamily="34" charset="0"/>
              <a:sym typeface="Arial"/>
            </a:endParaRPr>
          </a:p>
        </p:txBody>
      </p:sp>
      <p:grpSp>
        <p:nvGrpSpPr>
          <p:cNvPr id="5" name="Gruppo 4">
            <a:extLst>
              <a:ext uri="{FF2B5EF4-FFF2-40B4-BE49-F238E27FC236}">
                <a16:creationId xmlns:a16="http://schemas.microsoft.com/office/drawing/2014/main" id="{B45D3882-09C5-EF55-C489-86B2BE185F5C}"/>
              </a:ext>
            </a:extLst>
          </p:cNvPr>
          <p:cNvGrpSpPr/>
          <p:nvPr/>
        </p:nvGrpSpPr>
        <p:grpSpPr>
          <a:xfrm>
            <a:off x="804001" y="4064034"/>
            <a:ext cx="10584000" cy="2442613"/>
            <a:chOff x="804001" y="4064034"/>
            <a:chExt cx="10584000" cy="2442613"/>
          </a:xfrm>
        </p:grpSpPr>
        <p:sp>
          <p:nvSpPr>
            <p:cNvPr id="12" name="CasellaDiTesto 11">
              <a:extLst>
                <a:ext uri="{FF2B5EF4-FFF2-40B4-BE49-F238E27FC236}">
                  <a16:creationId xmlns:a16="http://schemas.microsoft.com/office/drawing/2014/main" id="{286FABFE-DBE2-CD93-7B81-4D2BBEB6D117}"/>
                </a:ext>
              </a:extLst>
            </p:cNvPr>
            <p:cNvSpPr txBox="1"/>
            <p:nvPr/>
          </p:nvSpPr>
          <p:spPr>
            <a:xfrm>
              <a:off x="4782000" y="5786647"/>
              <a:ext cx="2628000" cy="720000"/>
            </a:xfrm>
            <a:prstGeom prst="flowChartTerminator">
              <a:avLst/>
            </a:prstGeom>
            <a:noFill/>
            <a:ln>
              <a:solidFill>
                <a:schemeClr val="tx1">
                  <a:lumMod val="50000"/>
                  <a:lumOff val="50000"/>
                </a:schemeClr>
              </a:solidFill>
            </a:ln>
          </p:spPr>
          <p:txBody>
            <a:bodyPr wrap="square" rtlCol="0" anchor="ctr" anchorCtr="1">
              <a:spAutoFit/>
            </a:bodyPr>
            <a:lstStyle/>
            <a:p>
              <a:pPr algn="ctr"/>
              <a:r>
                <a:rPr lang="it-IT" sz="1600" dirty="0">
                  <a:latin typeface="Calibri" panose="020F0502020204030204" pitchFamily="34" charset="0"/>
                  <a:cs typeface="Calibri" panose="020F0502020204030204" pitchFamily="34" charset="0"/>
                </a:rPr>
                <a:t>Biota</a:t>
              </a:r>
            </a:p>
            <a:p>
              <a:pPr algn="ctr"/>
              <a:r>
                <a:rPr lang="it-IT" b="1" dirty="0">
                  <a:latin typeface="Calibri" panose="020F0502020204030204" pitchFamily="34" charset="0"/>
                  <a:cs typeface="Calibri" panose="020F0502020204030204" pitchFamily="34" charset="0"/>
                </a:rPr>
                <a:t>funghi, batteri e artropodi</a:t>
              </a:r>
              <a:endParaRPr lang="en-GB" b="1" dirty="0">
                <a:latin typeface="Calibri" panose="020F0502020204030204" pitchFamily="34" charset="0"/>
                <a:cs typeface="Calibri" panose="020F0502020204030204" pitchFamily="34" charset="0"/>
              </a:endParaRPr>
            </a:p>
          </p:txBody>
        </p:sp>
        <p:grpSp>
          <p:nvGrpSpPr>
            <p:cNvPr id="2" name="Gruppo 1">
              <a:extLst>
                <a:ext uri="{FF2B5EF4-FFF2-40B4-BE49-F238E27FC236}">
                  <a16:creationId xmlns:a16="http://schemas.microsoft.com/office/drawing/2014/main" id="{67C80326-B272-1939-3755-50340AD01BCA}"/>
                </a:ext>
              </a:extLst>
            </p:cNvPr>
            <p:cNvGrpSpPr/>
            <p:nvPr/>
          </p:nvGrpSpPr>
          <p:grpSpPr>
            <a:xfrm>
              <a:off x="940087" y="4064034"/>
              <a:ext cx="10311826" cy="576000"/>
              <a:chOff x="1064135" y="4064034"/>
              <a:chExt cx="10311826" cy="576000"/>
            </a:xfrm>
          </p:grpSpPr>
          <p:sp>
            <p:nvSpPr>
              <p:cNvPr id="13" name="Segnaposto testo 2">
                <a:extLst>
                  <a:ext uri="{FF2B5EF4-FFF2-40B4-BE49-F238E27FC236}">
                    <a16:creationId xmlns:a16="http://schemas.microsoft.com/office/drawing/2014/main" id="{7E88472C-3307-D648-0B6E-3EC9DA5D7C26}"/>
                  </a:ext>
                </a:extLst>
              </p:cNvPr>
              <p:cNvSpPr txBox="1">
                <a:spLocks/>
              </p:cNvSpPr>
              <p:nvPr/>
            </p:nvSpPr>
            <p:spPr>
              <a:xfrm>
                <a:off x="3709410" y="4064034"/>
                <a:ext cx="2376000" cy="576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600" dirty="0">
                    <a:solidFill>
                      <a:schemeClr val="tx1"/>
                    </a:solidFill>
                  </a:rPr>
                  <a:t>Alluvionali franco-limosi</a:t>
                </a:r>
              </a:p>
              <a:p>
                <a:pPr marL="139500" indent="0" algn="ctr">
                  <a:spcBef>
                    <a:spcPts val="0"/>
                  </a:spcBef>
                  <a:buNone/>
                </a:pPr>
                <a:r>
                  <a:rPr lang="it-IT" sz="1400" b="1" dirty="0">
                    <a:solidFill>
                      <a:schemeClr val="tx1"/>
                    </a:solidFill>
                  </a:rPr>
                  <a:t>SLA</a:t>
                </a:r>
              </a:p>
            </p:txBody>
          </p:sp>
          <p:sp>
            <p:nvSpPr>
              <p:cNvPr id="15" name="Segnaposto testo 2">
                <a:extLst>
                  <a:ext uri="{FF2B5EF4-FFF2-40B4-BE49-F238E27FC236}">
                    <a16:creationId xmlns:a16="http://schemas.microsoft.com/office/drawing/2014/main" id="{1F6BEB4D-2AAC-3D68-E2FA-D36B0DE91BB2}"/>
                  </a:ext>
                </a:extLst>
              </p:cNvPr>
              <p:cNvSpPr txBox="1">
                <a:spLocks/>
              </p:cNvSpPr>
              <p:nvPr/>
            </p:nvSpPr>
            <p:spPr>
              <a:xfrm>
                <a:off x="6354685" y="4064034"/>
                <a:ext cx="2376000" cy="576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600" dirty="0"/>
                  <a:t>Glaciali misti</a:t>
                </a:r>
              </a:p>
              <a:p>
                <a:r>
                  <a:rPr lang="it-IT" sz="1400" b="1" dirty="0"/>
                  <a:t>MG</a:t>
                </a:r>
              </a:p>
            </p:txBody>
          </p:sp>
          <p:sp>
            <p:nvSpPr>
              <p:cNvPr id="21" name="Segnaposto testo 2">
                <a:extLst>
                  <a:ext uri="{FF2B5EF4-FFF2-40B4-BE49-F238E27FC236}">
                    <a16:creationId xmlns:a16="http://schemas.microsoft.com/office/drawing/2014/main" id="{36500BE3-253C-6488-22F0-4ED164389CC3}"/>
                  </a:ext>
                </a:extLst>
              </p:cNvPr>
              <p:cNvSpPr txBox="1">
                <a:spLocks/>
              </p:cNvSpPr>
              <p:nvPr/>
            </p:nvSpPr>
            <p:spPr>
              <a:xfrm>
                <a:off x="8999961" y="4064034"/>
                <a:ext cx="2376000" cy="576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600" dirty="0"/>
                  <a:t>Glaciali misti profondi</a:t>
                </a:r>
              </a:p>
              <a:p>
                <a:r>
                  <a:rPr lang="it-IT" sz="1400" b="1" dirty="0"/>
                  <a:t>DMG</a:t>
                </a:r>
                <a:endParaRPr lang="en-GB" sz="1400" b="1" dirty="0"/>
              </a:p>
            </p:txBody>
          </p:sp>
          <p:sp>
            <p:nvSpPr>
              <p:cNvPr id="22" name="Segnaposto testo 2">
                <a:extLst>
                  <a:ext uri="{FF2B5EF4-FFF2-40B4-BE49-F238E27FC236}">
                    <a16:creationId xmlns:a16="http://schemas.microsoft.com/office/drawing/2014/main" id="{2D34B0B9-00BC-8A3C-A7A5-84487B48F965}"/>
                  </a:ext>
                </a:extLst>
              </p:cNvPr>
              <p:cNvSpPr txBox="1">
                <a:spLocks/>
              </p:cNvSpPr>
              <p:nvPr/>
            </p:nvSpPr>
            <p:spPr>
              <a:xfrm>
                <a:off x="1064135" y="4064034"/>
                <a:ext cx="2376000" cy="576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600" dirty="0"/>
                  <a:t>Conoidi calcarei dolomitici</a:t>
                </a:r>
              </a:p>
              <a:p>
                <a:r>
                  <a:rPr lang="it-IT" sz="1400" b="1" dirty="0"/>
                  <a:t>DCC</a:t>
                </a:r>
              </a:p>
            </p:txBody>
          </p:sp>
        </p:grpSp>
        <p:sp>
          <p:nvSpPr>
            <p:cNvPr id="40" name="Parentesi graffa aperta 39">
              <a:extLst>
                <a:ext uri="{FF2B5EF4-FFF2-40B4-BE49-F238E27FC236}">
                  <a16:creationId xmlns:a16="http://schemas.microsoft.com/office/drawing/2014/main" id="{AB833B74-5916-58F5-A4D7-15C8D3AD3D0A}"/>
                </a:ext>
              </a:extLst>
            </p:cNvPr>
            <p:cNvSpPr/>
            <p:nvPr/>
          </p:nvSpPr>
          <p:spPr>
            <a:xfrm rot="16200000">
              <a:off x="5916001" y="-508151"/>
              <a:ext cx="360000" cy="10584000"/>
            </a:xfrm>
            <a:prstGeom prst="leftBrace">
              <a:avLst/>
            </a:prstGeom>
            <a:ln w="19050">
              <a:solidFill>
                <a:srgbClr val="C00000"/>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nvGrpSpPr>
            <p:cNvPr id="4" name="Gruppo 3">
              <a:extLst>
                <a:ext uri="{FF2B5EF4-FFF2-40B4-BE49-F238E27FC236}">
                  <a16:creationId xmlns:a16="http://schemas.microsoft.com/office/drawing/2014/main" id="{9572C035-07F8-DCB0-BA80-BDE3A098AC93}"/>
                </a:ext>
              </a:extLst>
            </p:cNvPr>
            <p:cNvGrpSpPr/>
            <p:nvPr/>
          </p:nvGrpSpPr>
          <p:grpSpPr>
            <a:xfrm>
              <a:off x="2209391" y="4869311"/>
              <a:ext cx="7773218" cy="742163"/>
              <a:chOff x="2209391" y="4869311"/>
              <a:chExt cx="7773218" cy="742163"/>
            </a:xfrm>
          </p:grpSpPr>
          <p:sp>
            <p:nvSpPr>
              <p:cNvPr id="8" name="CasellaDiTesto 7">
                <a:extLst>
                  <a:ext uri="{FF2B5EF4-FFF2-40B4-BE49-F238E27FC236}">
                    <a16:creationId xmlns:a16="http://schemas.microsoft.com/office/drawing/2014/main" id="{C3122485-D114-3CF0-D386-F9756C7293B3}"/>
                  </a:ext>
                </a:extLst>
              </p:cNvPr>
              <p:cNvSpPr txBox="1"/>
              <p:nvPr/>
            </p:nvSpPr>
            <p:spPr>
              <a:xfrm>
                <a:off x="2209391" y="4869311"/>
                <a:ext cx="2448000" cy="720000"/>
              </a:xfrm>
              <a:prstGeom prst="flowChartTerminator">
                <a:avLst/>
              </a:prstGeom>
              <a:noFill/>
              <a:ln>
                <a:noFill/>
              </a:ln>
            </p:spPr>
            <p:txBody>
              <a:bodyPr wrap="square" rtlCol="0" anchor="ctr" anchorCtr="1">
                <a:spAutoFit/>
              </a:bodyPr>
              <a:lstStyle/>
              <a:p>
                <a:pPr algn="ctr"/>
                <a:r>
                  <a:rPr lang="it-IT" sz="1600" dirty="0">
                    <a:latin typeface="Calibri" panose="020F0502020204030204" pitchFamily="34" charset="0"/>
                    <a:cs typeface="Calibri" panose="020F0502020204030204" pitchFamily="34" charset="0"/>
                  </a:rPr>
                  <a:t>Tessitura</a:t>
                </a:r>
              </a:p>
              <a:p>
                <a:pPr algn="ctr"/>
                <a:r>
                  <a:rPr lang="it-IT" b="1" dirty="0">
                    <a:latin typeface="Calibri" panose="020F0502020204030204" pitchFamily="34" charset="0"/>
                    <a:cs typeface="Calibri" panose="020F0502020204030204" pitchFamily="34" charset="0"/>
                  </a:rPr>
                  <a:t>sabbia, limo e argilla</a:t>
                </a:r>
                <a:endParaRPr lang="en-GB" b="1" dirty="0">
                  <a:latin typeface="Calibri" panose="020F0502020204030204" pitchFamily="34" charset="0"/>
                  <a:cs typeface="Calibri" panose="020F0502020204030204" pitchFamily="34" charset="0"/>
                </a:endParaRPr>
              </a:p>
            </p:txBody>
          </p:sp>
          <p:sp>
            <p:nvSpPr>
              <p:cNvPr id="10" name="CasellaDiTesto 9">
                <a:extLst>
                  <a:ext uri="{FF2B5EF4-FFF2-40B4-BE49-F238E27FC236}">
                    <a16:creationId xmlns:a16="http://schemas.microsoft.com/office/drawing/2014/main" id="{266134CD-3143-81D5-3457-25001E6D71E5}"/>
                  </a:ext>
                </a:extLst>
              </p:cNvPr>
              <p:cNvSpPr txBox="1"/>
              <p:nvPr/>
            </p:nvSpPr>
            <p:spPr>
              <a:xfrm>
                <a:off x="4872000" y="4869311"/>
                <a:ext cx="2448000" cy="720000"/>
              </a:xfrm>
              <a:prstGeom prst="flowChartTerminator">
                <a:avLst/>
              </a:prstGeom>
              <a:noFill/>
              <a:ln>
                <a:noFill/>
              </a:ln>
            </p:spPr>
            <p:txBody>
              <a:bodyPr wrap="square" rtlCol="0" anchor="ctr" anchorCtr="1">
                <a:spAutoFit/>
              </a:bodyPr>
              <a:lstStyle/>
              <a:p>
                <a:pPr algn="ctr"/>
                <a:r>
                  <a:rPr lang="it-IT" sz="1600" dirty="0">
                    <a:latin typeface="Calibri" panose="020F0502020204030204" pitchFamily="34" charset="0"/>
                    <a:cs typeface="Calibri" panose="020F0502020204030204" pitchFamily="34" charset="0"/>
                  </a:rPr>
                  <a:t>Caratteristiche chimiche</a:t>
                </a:r>
              </a:p>
              <a:p>
                <a:pPr algn="ctr"/>
                <a:r>
                  <a:rPr lang="it-IT" b="1" dirty="0">
                    <a:latin typeface="Calibri" panose="020F0502020204030204" pitchFamily="34" charset="0"/>
                    <a:cs typeface="Calibri" panose="020F0502020204030204" pitchFamily="34" charset="0"/>
                  </a:rPr>
                  <a:t>SOM, N, CaCO</a:t>
                </a:r>
                <a:r>
                  <a:rPr lang="it-IT" b="1" baseline="-25000" dirty="0">
                    <a:latin typeface="Calibri" panose="020F0502020204030204" pitchFamily="34" charset="0"/>
                    <a:cs typeface="Calibri" panose="020F0502020204030204" pitchFamily="34" charset="0"/>
                  </a:rPr>
                  <a:t>3</a:t>
                </a:r>
                <a:r>
                  <a:rPr lang="it-IT" b="1" dirty="0">
                    <a:latin typeface="Calibri" panose="020F0502020204030204" pitchFamily="34" charset="0"/>
                    <a:cs typeface="Calibri" panose="020F0502020204030204" pitchFamily="34" charset="0"/>
                  </a:rPr>
                  <a:t>, pH</a:t>
                </a:r>
                <a:endParaRPr lang="en-GB" b="1" dirty="0">
                  <a:latin typeface="Calibri" panose="020F0502020204030204" pitchFamily="34" charset="0"/>
                  <a:cs typeface="Calibri" panose="020F0502020204030204" pitchFamily="34" charset="0"/>
                </a:endParaRPr>
              </a:p>
            </p:txBody>
          </p:sp>
          <p:sp>
            <p:nvSpPr>
              <p:cNvPr id="11" name="CasellaDiTesto 10">
                <a:extLst>
                  <a:ext uri="{FF2B5EF4-FFF2-40B4-BE49-F238E27FC236}">
                    <a16:creationId xmlns:a16="http://schemas.microsoft.com/office/drawing/2014/main" id="{BC2CDD70-F1FE-1C0F-3B47-E5E9474A676F}"/>
                  </a:ext>
                </a:extLst>
              </p:cNvPr>
              <p:cNvSpPr txBox="1"/>
              <p:nvPr/>
            </p:nvSpPr>
            <p:spPr>
              <a:xfrm>
                <a:off x="7534609" y="4869311"/>
                <a:ext cx="2448000" cy="720000"/>
              </a:xfrm>
              <a:prstGeom prst="flowChartTerminator">
                <a:avLst/>
              </a:prstGeom>
              <a:noFill/>
              <a:ln>
                <a:noFill/>
              </a:ln>
            </p:spPr>
            <p:txBody>
              <a:bodyPr wrap="square" rtlCol="0" anchor="ctr" anchorCtr="1">
                <a:spAutoFit/>
              </a:bodyPr>
              <a:lstStyle/>
              <a:p>
                <a:pPr algn="ctr"/>
                <a:r>
                  <a:rPr lang="it-IT" sz="1600" dirty="0">
                    <a:latin typeface="Calibri" panose="020F0502020204030204" pitchFamily="34" charset="0"/>
                    <a:cs typeface="Calibri" panose="020F0502020204030204" pitchFamily="34" charset="0"/>
                  </a:rPr>
                  <a:t>Attività viticola</a:t>
                </a:r>
              </a:p>
              <a:p>
                <a:pPr algn="ctr"/>
                <a:r>
                  <a:rPr lang="it-IT" b="1" dirty="0">
                    <a:latin typeface="Calibri" panose="020F0502020204030204" pitchFamily="34" charset="0"/>
                    <a:cs typeface="Calibri" panose="020F0502020204030204" pitchFamily="34" charset="0"/>
                  </a:rPr>
                  <a:t>Cu e Zn</a:t>
                </a:r>
                <a:endParaRPr lang="en-GB" b="1" dirty="0">
                  <a:latin typeface="Calibri" panose="020F0502020204030204" pitchFamily="34" charset="0"/>
                  <a:cs typeface="Calibri" panose="020F0502020204030204" pitchFamily="34" charset="0"/>
                </a:endParaRPr>
              </a:p>
            </p:txBody>
          </p:sp>
          <p:sp>
            <p:nvSpPr>
              <p:cNvPr id="41" name="Rettangolo 40">
                <a:extLst>
                  <a:ext uri="{FF2B5EF4-FFF2-40B4-BE49-F238E27FC236}">
                    <a16:creationId xmlns:a16="http://schemas.microsoft.com/office/drawing/2014/main" id="{F5CE192B-BA0F-02DD-8D0E-A4F6861C40F8}"/>
                  </a:ext>
                </a:extLst>
              </p:cNvPr>
              <p:cNvSpPr/>
              <p:nvPr/>
            </p:nvSpPr>
            <p:spPr>
              <a:xfrm>
                <a:off x="2527177" y="4891474"/>
                <a:ext cx="7137647" cy="720000"/>
              </a:xfrm>
              <a:prstGeom prst="rect">
                <a:avLst/>
              </a:prstGeom>
              <a:noFill/>
              <a:ln w="9525">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43" name="Connettore 2 42">
              <a:extLst>
                <a:ext uri="{FF2B5EF4-FFF2-40B4-BE49-F238E27FC236}">
                  <a16:creationId xmlns:a16="http://schemas.microsoft.com/office/drawing/2014/main" id="{3C664693-6410-8153-794C-96EE793775AF}"/>
                </a:ext>
              </a:extLst>
            </p:cNvPr>
            <p:cNvCxnSpPr>
              <a:cxnSpLocks/>
            </p:cNvCxnSpPr>
            <p:nvPr/>
          </p:nvCxnSpPr>
          <p:spPr>
            <a:xfrm flipH="1">
              <a:off x="6096000" y="5555336"/>
              <a:ext cx="1" cy="360000"/>
            </a:xfrm>
            <a:prstGeom prst="straightConnector1">
              <a:avLst/>
            </a:prstGeom>
            <a:ln w="190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67023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grpSp>
        <p:nvGrpSpPr>
          <p:cNvPr id="2" name="Gruppo 1">
            <a:extLst>
              <a:ext uri="{FF2B5EF4-FFF2-40B4-BE49-F238E27FC236}">
                <a16:creationId xmlns:a16="http://schemas.microsoft.com/office/drawing/2014/main" id="{5071DE55-6C1E-145D-A9F0-1CAA45DA2DE1}"/>
              </a:ext>
            </a:extLst>
          </p:cNvPr>
          <p:cNvGrpSpPr/>
          <p:nvPr/>
        </p:nvGrpSpPr>
        <p:grpSpPr>
          <a:xfrm>
            <a:off x="0" y="314825"/>
            <a:ext cx="12192000" cy="6544762"/>
            <a:chOff x="0" y="314825"/>
            <a:chExt cx="12192000" cy="6544762"/>
          </a:xfrm>
        </p:grpSpPr>
        <p:sp>
          <p:nvSpPr>
            <p:cNvPr id="143" name="Google Shape;143;g310afb7404f_9_75"/>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4" name="Google Shape;144;g310afb7404f_9_75"/>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45" name="Google Shape;145;g310afb7404f_9_75"/>
            <p:cNvPicPr preferRelativeResize="0"/>
            <p:nvPr/>
          </p:nvPicPr>
          <p:blipFill>
            <a:blip r:embed="rId3">
              <a:alphaModFix/>
            </a:blip>
            <a:stretch>
              <a:fillRect/>
            </a:stretch>
          </p:blipFill>
          <p:spPr>
            <a:xfrm>
              <a:off x="333950" y="314825"/>
              <a:ext cx="1558431" cy="490826"/>
            </a:xfrm>
            <a:prstGeom prst="rect">
              <a:avLst/>
            </a:prstGeom>
            <a:noFill/>
            <a:ln>
              <a:noFill/>
            </a:ln>
          </p:spPr>
        </p:pic>
      </p:grpSp>
      <p:pic>
        <p:nvPicPr>
          <p:cNvPr id="6" name="Immagine 5" descr="Immagine che contiene mappa, schermata, Aerofotogrammetria, Terra&#10;&#10;Il contenuto generato dall'IA potrebbe non essere corretto.">
            <a:extLst>
              <a:ext uri="{FF2B5EF4-FFF2-40B4-BE49-F238E27FC236}">
                <a16:creationId xmlns:a16="http://schemas.microsoft.com/office/drawing/2014/main" id="{4874D6BB-C805-07CE-2231-8C8A14B2391A}"/>
              </a:ext>
            </a:extLst>
          </p:cNvPr>
          <p:cNvPicPr>
            <a:picLocks noChangeAspect="1"/>
          </p:cNvPicPr>
          <p:nvPr/>
        </p:nvPicPr>
        <p:blipFill>
          <a:blip r:embed="rId4"/>
          <a:stretch>
            <a:fillRect/>
          </a:stretch>
        </p:blipFill>
        <p:spPr>
          <a:xfrm>
            <a:off x="384812" y="884285"/>
            <a:ext cx="11422376" cy="5616000"/>
          </a:xfrm>
          <a:prstGeom prst="rect">
            <a:avLst/>
          </a:prstGeom>
        </p:spPr>
      </p:pic>
      <p:sp>
        <p:nvSpPr>
          <p:cNvPr id="3" name="Titolo 23">
            <a:extLst>
              <a:ext uri="{FF2B5EF4-FFF2-40B4-BE49-F238E27FC236}">
                <a16:creationId xmlns:a16="http://schemas.microsoft.com/office/drawing/2014/main" id="{2571B327-C0AD-B508-19B3-17673E50FDA0}"/>
              </a:ext>
            </a:extLst>
          </p:cNvPr>
          <p:cNvSpPr txBox="1">
            <a:spLocks/>
          </p:cNvSpPr>
          <p:nvPr/>
        </p:nvSpPr>
        <p:spPr>
          <a:xfrm>
            <a:off x="838200" y="289022"/>
            <a:ext cx="10515600" cy="59302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it-IT" sz="2800" b="1" dirty="0">
                <a:latin typeface="Calibri" panose="020F0502020204030204" pitchFamily="34" charset="0"/>
                <a:cs typeface="Calibri" panose="020F0502020204030204" pitchFamily="34" charset="0"/>
              </a:rPr>
              <a:t>I SITI DI STUDIO</a:t>
            </a:r>
            <a:endParaRPr lang="en-GB" sz="2800" b="1" dirty="0">
              <a:latin typeface="Calibri" panose="020F0502020204030204" pitchFamily="34" charset="0"/>
              <a:cs typeface="Calibri" panose="020F0502020204030204" pitchFamily="34" charset="0"/>
            </a:endParaRPr>
          </a:p>
        </p:txBody>
      </p:sp>
      <p:grpSp>
        <p:nvGrpSpPr>
          <p:cNvPr id="4" name="Gruppo 3">
            <a:extLst>
              <a:ext uri="{FF2B5EF4-FFF2-40B4-BE49-F238E27FC236}">
                <a16:creationId xmlns:a16="http://schemas.microsoft.com/office/drawing/2014/main" id="{BF5EE4C9-DA5C-9FC2-C960-64E02B2C064F}"/>
              </a:ext>
            </a:extLst>
          </p:cNvPr>
          <p:cNvGrpSpPr/>
          <p:nvPr/>
        </p:nvGrpSpPr>
        <p:grpSpPr>
          <a:xfrm>
            <a:off x="9536647" y="2612897"/>
            <a:ext cx="2160001" cy="2403694"/>
            <a:chOff x="-147035" y="2335594"/>
            <a:chExt cx="2160001" cy="2403694"/>
          </a:xfrm>
        </p:grpSpPr>
        <p:sp>
          <p:nvSpPr>
            <p:cNvPr id="5" name="Segnaposto testo 2">
              <a:extLst>
                <a:ext uri="{FF2B5EF4-FFF2-40B4-BE49-F238E27FC236}">
                  <a16:creationId xmlns:a16="http://schemas.microsoft.com/office/drawing/2014/main" id="{E954FC01-7975-8F93-8BB0-B8BB04697E1A}"/>
                </a:ext>
              </a:extLst>
            </p:cNvPr>
            <p:cNvSpPr txBox="1">
              <a:spLocks/>
            </p:cNvSpPr>
            <p:nvPr/>
          </p:nvSpPr>
          <p:spPr>
            <a:xfrm>
              <a:off x="-147035" y="4271288"/>
              <a:ext cx="2160000" cy="468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 profondi</a:t>
              </a:r>
            </a:p>
            <a:p>
              <a:r>
                <a:rPr lang="it-IT" sz="1200" b="1" dirty="0"/>
                <a:t>DMG</a:t>
              </a:r>
              <a:endParaRPr lang="en-GB" sz="1200" b="1" dirty="0"/>
            </a:p>
          </p:txBody>
        </p:sp>
        <p:sp>
          <p:nvSpPr>
            <p:cNvPr id="7" name="Segnaposto testo 2">
              <a:extLst>
                <a:ext uri="{FF2B5EF4-FFF2-40B4-BE49-F238E27FC236}">
                  <a16:creationId xmlns:a16="http://schemas.microsoft.com/office/drawing/2014/main" id="{D2E6D667-2386-D1DF-9ABD-336FF67E70C6}"/>
                </a:ext>
              </a:extLst>
            </p:cNvPr>
            <p:cNvSpPr txBox="1">
              <a:spLocks/>
            </p:cNvSpPr>
            <p:nvPr/>
          </p:nvSpPr>
          <p:spPr>
            <a:xfrm>
              <a:off x="-147034" y="3628635"/>
              <a:ext cx="2160000" cy="468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400" dirty="0">
                  <a:solidFill>
                    <a:schemeClr val="tx1"/>
                  </a:solidFill>
                </a:rPr>
                <a:t>Alluvionali franco-limosi</a:t>
              </a:r>
            </a:p>
            <a:p>
              <a:pPr marL="139500" indent="0" algn="ctr">
                <a:spcBef>
                  <a:spcPts val="0"/>
                </a:spcBef>
                <a:buNone/>
              </a:pPr>
              <a:r>
                <a:rPr lang="it-IT" sz="1200" b="1" dirty="0">
                  <a:solidFill>
                    <a:schemeClr val="tx1"/>
                  </a:solidFill>
                </a:rPr>
                <a:t>SLA</a:t>
              </a:r>
            </a:p>
          </p:txBody>
        </p:sp>
        <p:sp>
          <p:nvSpPr>
            <p:cNvPr id="8" name="Segnaposto testo 2">
              <a:extLst>
                <a:ext uri="{FF2B5EF4-FFF2-40B4-BE49-F238E27FC236}">
                  <a16:creationId xmlns:a16="http://schemas.microsoft.com/office/drawing/2014/main" id="{D9E2B01B-5EA3-0085-F804-67ABAF3A610C}"/>
                </a:ext>
              </a:extLst>
            </p:cNvPr>
            <p:cNvSpPr txBox="1">
              <a:spLocks/>
            </p:cNvSpPr>
            <p:nvPr/>
          </p:nvSpPr>
          <p:spPr>
            <a:xfrm>
              <a:off x="-147035" y="2335594"/>
              <a:ext cx="2160000" cy="468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a:t>
              </a:r>
            </a:p>
            <a:p>
              <a:r>
                <a:rPr lang="it-IT" sz="1200" b="1" dirty="0"/>
                <a:t>MG</a:t>
              </a:r>
            </a:p>
          </p:txBody>
        </p:sp>
        <p:sp>
          <p:nvSpPr>
            <p:cNvPr id="9" name="Segnaposto testo 2">
              <a:extLst>
                <a:ext uri="{FF2B5EF4-FFF2-40B4-BE49-F238E27FC236}">
                  <a16:creationId xmlns:a16="http://schemas.microsoft.com/office/drawing/2014/main" id="{62ADA397-ED8B-F0F7-79E3-BA928D50D581}"/>
                </a:ext>
              </a:extLst>
            </p:cNvPr>
            <p:cNvSpPr txBox="1">
              <a:spLocks/>
            </p:cNvSpPr>
            <p:nvPr/>
          </p:nvSpPr>
          <p:spPr>
            <a:xfrm>
              <a:off x="-147035" y="2978247"/>
              <a:ext cx="2160000" cy="468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Conoidi calcarei dolomitici</a:t>
              </a:r>
            </a:p>
            <a:p>
              <a:r>
                <a:rPr lang="it-IT" sz="1200" b="1" dirty="0"/>
                <a:t>DCC</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magine 9" descr="Immagine che contiene aria aperta, montagna, erba, pianta&#10;&#10;Il contenuto generato dall'IA potrebbe non essere corretto.">
            <a:extLst>
              <a:ext uri="{FF2B5EF4-FFF2-40B4-BE49-F238E27FC236}">
                <a16:creationId xmlns:a16="http://schemas.microsoft.com/office/drawing/2014/main" id="{CFF2B17C-DE20-71C5-E471-3EEA4E1AC403}"/>
              </a:ext>
            </a:extLst>
          </p:cNvPr>
          <p:cNvPicPr>
            <a:picLocks noChangeAspect="1"/>
          </p:cNvPicPr>
          <p:nvPr/>
        </p:nvPicPr>
        <p:blipFill>
          <a:blip r:embed="rId3"/>
          <a:srcRect t="35344" b="12134"/>
          <a:stretch>
            <a:fillRect/>
          </a:stretch>
        </p:blipFill>
        <p:spPr>
          <a:xfrm>
            <a:off x="0" y="10659"/>
            <a:ext cx="12192000" cy="1397197"/>
          </a:xfrm>
          <a:prstGeom prst="rect">
            <a:avLst/>
          </a:prstGeom>
          <a:ln>
            <a:noFill/>
          </a:ln>
          <a:effectLst>
            <a:outerShdw blurRad="292100" dist="139700" dir="2700000" algn="tl" rotWithShape="0">
              <a:srgbClr val="333333">
                <a:alpha val="65000"/>
              </a:srgbClr>
            </a:outerShdw>
          </a:effectLst>
        </p:spPr>
      </p:pic>
      <p:graphicFrame>
        <p:nvGraphicFramePr>
          <p:cNvPr id="4" name="Tabella 3">
            <a:extLst>
              <a:ext uri="{FF2B5EF4-FFF2-40B4-BE49-F238E27FC236}">
                <a16:creationId xmlns:a16="http://schemas.microsoft.com/office/drawing/2014/main" id="{1FCE9EE6-1B43-B3DC-23BC-0A4EA72D76F4}"/>
              </a:ext>
            </a:extLst>
          </p:cNvPr>
          <p:cNvGraphicFramePr>
            <a:graphicFrameLocks noGrp="1"/>
          </p:cNvGraphicFramePr>
          <p:nvPr>
            <p:extLst>
              <p:ext uri="{D42A27DB-BD31-4B8C-83A1-F6EECF244321}">
                <p14:modId xmlns:p14="http://schemas.microsoft.com/office/powerpoint/2010/main" val="644156947"/>
              </p:ext>
            </p:extLst>
          </p:nvPr>
        </p:nvGraphicFramePr>
        <p:xfrm>
          <a:off x="1516069" y="2057763"/>
          <a:ext cx="9576000" cy="4428000"/>
        </p:xfrm>
        <a:graphic>
          <a:graphicData uri="http://schemas.openxmlformats.org/drawingml/2006/table">
            <a:tbl>
              <a:tblPr firstRow="1" firstCol="1" bandRow="1">
                <a:tableStyleId>{10A1B5D5-9B99-4C35-A422-299274C87663}</a:tableStyleId>
              </a:tblPr>
              <a:tblGrid>
                <a:gridCol w="792000">
                  <a:extLst>
                    <a:ext uri="{9D8B030D-6E8A-4147-A177-3AD203B41FA5}">
                      <a16:colId xmlns:a16="http://schemas.microsoft.com/office/drawing/2014/main" val="3157601034"/>
                    </a:ext>
                  </a:extLst>
                </a:gridCol>
                <a:gridCol w="1188000">
                  <a:extLst>
                    <a:ext uri="{9D8B030D-6E8A-4147-A177-3AD203B41FA5}">
                      <a16:colId xmlns:a16="http://schemas.microsoft.com/office/drawing/2014/main" val="4096344929"/>
                    </a:ext>
                  </a:extLst>
                </a:gridCol>
                <a:gridCol w="1728000">
                  <a:extLst>
                    <a:ext uri="{9D8B030D-6E8A-4147-A177-3AD203B41FA5}">
                      <a16:colId xmlns:a16="http://schemas.microsoft.com/office/drawing/2014/main" val="2498771672"/>
                    </a:ext>
                  </a:extLst>
                </a:gridCol>
                <a:gridCol w="1080000">
                  <a:extLst>
                    <a:ext uri="{9D8B030D-6E8A-4147-A177-3AD203B41FA5}">
                      <a16:colId xmlns:a16="http://schemas.microsoft.com/office/drawing/2014/main" val="512718957"/>
                    </a:ext>
                  </a:extLst>
                </a:gridCol>
                <a:gridCol w="1296000">
                  <a:extLst>
                    <a:ext uri="{9D8B030D-6E8A-4147-A177-3AD203B41FA5}">
                      <a16:colId xmlns:a16="http://schemas.microsoft.com/office/drawing/2014/main" val="309099756"/>
                    </a:ext>
                  </a:extLst>
                </a:gridCol>
                <a:gridCol w="1188000">
                  <a:extLst>
                    <a:ext uri="{9D8B030D-6E8A-4147-A177-3AD203B41FA5}">
                      <a16:colId xmlns:a16="http://schemas.microsoft.com/office/drawing/2014/main" val="1424425940"/>
                    </a:ext>
                  </a:extLst>
                </a:gridCol>
                <a:gridCol w="1260000">
                  <a:extLst>
                    <a:ext uri="{9D8B030D-6E8A-4147-A177-3AD203B41FA5}">
                      <a16:colId xmlns:a16="http://schemas.microsoft.com/office/drawing/2014/main" val="1330634327"/>
                    </a:ext>
                  </a:extLst>
                </a:gridCol>
                <a:gridCol w="1044000">
                  <a:extLst>
                    <a:ext uri="{9D8B030D-6E8A-4147-A177-3AD203B41FA5}">
                      <a16:colId xmlns:a16="http://schemas.microsoft.com/office/drawing/2014/main" val="1229238646"/>
                    </a:ext>
                  </a:extLst>
                </a:gridCol>
              </a:tblGrid>
              <a:tr h="540000">
                <a:tc>
                  <a:txBody>
                    <a:bodyPr/>
                    <a:lstStyle/>
                    <a:p>
                      <a:pPr algn="ctr">
                        <a:lnSpc>
                          <a:spcPct val="107000"/>
                        </a:lnSpc>
                        <a:spcAft>
                          <a:spcPts val="0"/>
                        </a:spcAft>
                        <a:buNone/>
                      </a:pPr>
                      <a:r>
                        <a:rPr lang="en-GB" sz="1200" kern="100" dirty="0">
                          <a:effectLst/>
                          <a:latin typeface="Calibri" panose="020F0502020204030204" pitchFamily="34" charset="0"/>
                          <a:cs typeface="Calibri" panose="020F0502020204030204" pitchFamily="34" charset="0"/>
                        </a:rPr>
                        <a:t>Sito</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it-IT" sz="1200" kern="100" dirty="0">
                          <a:effectLst/>
                          <a:latin typeface="Calibri" panose="020F0502020204030204" pitchFamily="34" charset="0"/>
                          <a:ea typeface="Calibri" panose="020F0502020204030204" pitchFamily="34" charset="0"/>
                          <a:cs typeface="Calibri" panose="020F0502020204030204" pitchFamily="34" charset="0"/>
                        </a:rPr>
                        <a:t>C</a:t>
                      </a:r>
                      <a:r>
                        <a:rPr lang="en-GB" sz="1200" kern="100" dirty="0" err="1">
                          <a:effectLst/>
                          <a:latin typeface="Calibri" panose="020F0502020204030204" pitchFamily="34" charset="0"/>
                          <a:ea typeface="Calibri" panose="020F0502020204030204" pitchFamily="34" charset="0"/>
                          <a:cs typeface="Calibri" panose="020F0502020204030204" pitchFamily="34" charset="0"/>
                        </a:rPr>
                        <a:t>omune</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a:effectLst/>
                          <a:latin typeface="Calibri" panose="020F0502020204030204" pitchFamily="34" charset="0"/>
                          <a:cs typeface="Calibri" panose="020F0502020204030204" pitchFamily="34" charset="0"/>
                        </a:rPr>
                        <a:t>Tipo di </a:t>
                      </a:r>
                      <a:r>
                        <a:rPr lang="en-GB" sz="1200" kern="100" dirty="0" err="1">
                          <a:effectLst/>
                          <a:latin typeface="Calibri" panose="020F0502020204030204" pitchFamily="34" charset="0"/>
                          <a:cs typeface="Calibri" panose="020F0502020204030204" pitchFamily="34" charset="0"/>
                        </a:rPr>
                        <a:t>suolo</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a:effectLst/>
                          <a:latin typeface="Calibri" panose="020F0502020204030204" pitchFamily="34" charset="0"/>
                          <a:cs typeface="Calibri" panose="020F0502020204030204" pitchFamily="34" charset="0"/>
                        </a:rPr>
                        <a:t>Anno di </a:t>
                      </a:r>
                      <a:r>
                        <a:rPr lang="en-GB" sz="1200" kern="100" dirty="0" err="1">
                          <a:effectLst/>
                          <a:latin typeface="Calibri" panose="020F0502020204030204" pitchFamily="34" charset="0"/>
                          <a:cs typeface="Calibri" panose="020F0502020204030204" pitchFamily="34" charset="0"/>
                        </a:rPr>
                        <a:t>impianto</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err="1">
                          <a:effectLst/>
                          <a:latin typeface="Calibri" panose="020F0502020204030204" pitchFamily="34" charset="0"/>
                          <a:cs typeface="Calibri" panose="020F0502020204030204" pitchFamily="34" charset="0"/>
                        </a:rPr>
                        <a:t>Gestione</a:t>
                      </a:r>
                      <a:r>
                        <a:rPr lang="en-GB" sz="1200" kern="100" dirty="0">
                          <a:effectLst/>
                          <a:latin typeface="Calibri" panose="020F0502020204030204" pitchFamily="34" charset="0"/>
                          <a:cs typeface="Calibri" panose="020F0502020204030204" pitchFamily="34" charset="0"/>
                        </a:rPr>
                        <a:t> </a:t>
                      </a:r>
                      <a:r>
                        <a:rPr lang="en-GB" sz="1200" kern="100" dirty="0" err="1">
                          <a:effectLst/>
                          <a:latin typeface="Calibri" panose="020F0502020204030204" pitchFamily="34" charset="0"/>
                          <a:cs typeface="Calibri" panose="020F0502020204030204" pitchFamily="34" charset="0"/>
                        </a:rPr>
                        <a:t>agronomica</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err="1">
                          <a:effectLst/>
                          <a:latin typeface="Calibri" panose="020F0502020204030204" pitchFamily="34" charset="0"/>
                          <a:cs typeface="Calibri" panose="020F0502020204030204" pitchFamily="34" charset="0"/>
                        </a:rPr>
                        <a:t>Coltura</a:t>
                      </a:r>
                      <a:r>
                        <a:rPr lang="en-GB" sz="1200" kern="100" dirty="0">
                          <a:effectLst/>
                          <a:latin typeface="Calibri" panose="020F0502020204030204" pitchFamily="34" charset="0"/>
                          <a:cs typeface="Calibri" panose="020F0502020204030204" pitchFamily="34" charset="0"/>
                        </a:rPr>
                        <a:t> </a:t>
                      </a:r>
                      <a:r>
                        <a:rPr lang="en-GB" sz="1200" kern="100" dirty="0" err="1">
                          <a:effectLst/>
                          <a:latin typeface="Calibri" panose="020F0502020204030204" pitchFamily="34" charset="0"/>
                          <a:cs typeface="Calibri" panose="020F0502020204030204" pitchFamily="34" charset="0"/>
                        </a:rPr>
                        <a:t>precedente</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a:effectLst/>
                          <a:latin typeface="Calibri" panose="020F0502020204030204" pitchFamily="34" charset="0"/>
                          <a:cs typeface="Calibri" panose="020F0502020204030204" pitchFamily="34" charset="0"/>
                        </a:rPr>
                        <a:t>Tessitura</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0"/>
                        </a:spcAft>
                        <a:buNone/>
                      </a:pPr>
                      <a:r>
                        <a:rPr lang="en-GB" sz="1200" kern="100" dirty="0" err="1">
                          <a:effectLst/>
                          <a:latin typeface="Calibri" panose="020F0502020204030204" pitchFamily="34" charset="0"/>
                          <a:cs typeface="Calibri" panose="020F0502020204030204" pitchFamily="34" charset="0"/>
                        </a:rPr>
                        <a:t>Altitudine</a:t>
                      </a:r>
                      <a:endParaRPr lang="en-GB" sz="1200" kern="100" dirty="0">
                        <a:effectLst/>
                        <a:latin typeface="Calibri" panose="020F0502020204030204" pitchFamily="34" charset="0"/>
                        <a:cs typeface="Calibri" panose="020F0502020204030204" pitchFamily="34" charset="0"/>
                      </a:endParaRPr>
                    </a:p>
                    <a:p>
                      <a:pPr algn="ctr">
                        <a:lnSpc>
                          <a:spcPct val="107000"/>
                        </a:lnSpc>
                        <a:spcAft>
                          <a:spcPts val="0"/>
                        </a:spcAft>
                        <a:buNone/>
                      </a:pPr>
                      <a:r>
                        <a:rPr lang="en-GB" sz="1200" kern="100" dirty="0">
                          <a:effectLst/>
                          <a:latin typeface="Calibri" panose="020F0502020204030204" pitchFamily="34" charset="0"/>
                          <a:cs typeface="Calibri" panose="020F0502020204030204" pitchFamily="34" charset="0"/>
                        </a:rPr>
                        <a:t>(m)</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a:noFill/>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81122833"/>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Roverè</a:t>
                      </a:r>
                      <a:r>
                        <a:rPr lang="en-GB" sz="1050" kern="100" dirty="0">
                          <a:effectLst/>
                          <a:latin typeface="Calibri" panose="020F0502020204030204" pitchFamily="34" charset="0"/>
                          <a:cs typeface="Calibri" panose="020F0502020204030204" pitchFamily="34" charset="0"/>
                        </a:rPr>
                        <a:t> </a:t>
                      </a:r>
                      <a:r>
                        <a:rPr lang="en-GB" sz="1050" kern="100" dirty="0" err="1">
                          <a:effectLst/>
                          <a:latin typeface="Calibri" panose="020F0502020204030204" pitchFamily="34" charset="0"/>
                          <a:cs typeface="Calibri" panose="020F0502020204030204" pitchFamily="34" charset="0"/>
                        </a:rPr>
                        <a:t>della</a:t>
                      </a:r>
                      <a:r>
                        <a:rPr lang="en-GB" sz="1050" kern="100" dirty="0">
                          <a:effectLst/>
                          <a:latin typeface="Calibri" panose="020F0502020204030204" pitchFamily="34" charset="0"/>
                          <a:cs typeface="Calibri" panose="020F0502020204030204" pitchFamily="34" charset="0"/>
                        </a:rPr>
                        <a:t> Luna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rowSpan="3">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Alluvionale</a:t>
                      </a: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 franco-</a:t>
                      </a: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limoso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endParaRPr>
                    </a:p>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lang="en-GB" sz="1050" kern="100" dirty="0">
                          <a:effectLst/>
                          <a:latin typeface="Calibri" panose="020F0502020204030204" pitchFamily="34" charset="0"/>
                          <a:cs typeface="Calibri" panose="020F0502020204030204" pitchFamily="34" charset="0"/>
                        </a:rPr>
                        <a:t>(SLA)</a:t>
                      </a:r>
                    </a:p>
                  </a:txBody>
                  <a:tcPr marL="57538" marR="57538" marT="0" marB="0" anchor="ctr">
                    <a:lnT w="28575" cap="flat" cmpd="sng" algn="ctr">
                      <a:solidFill>
                        <a:schemeClr val="tx1"/>
                      </a:solid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1984</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Vigneto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Franco-</a:t>
                      </a:r>
                      <a:r>
                        <a:rPr lang="en-GB" sz="1050" kern="100" dirty="0" err="1">
                          <a:effectLst/>
                          <a:latin typeface="Calibri" panose="020F0502020204030204" pitchFamily="34" charset="0"/>
                          <a:cs typeface="Calibri" panose="020F0502020204030204" pitchFamily="34" charset="0"/>
                        </a:rPr>
                        <a:t>limosa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209</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4109976110"/>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CV04</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Zambana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vMerge="1">
                  <a:txBody>
                    <a:bodyPr/>
                    <a:lstStyle/>
                    <a:p>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2000</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In </a:t>
                      </a:r>
                      <a:r>
                        <a:rPr lang="en-GB" sz="1050" kern="100" dirty="0" err="1">
                          <a:effectLst/>
                          <a:latin typeface="Calibri" panose="020F0502020204030204" pitchFamily="34" charset="0"/>
                          <a:cs typeface="Calibri" panose="020F0502020204030204" pitchFamily="34" charset="0"/>
                        </a:rPr>
                        <a:t>conversione</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Frutteto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441934341"/>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CV07</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Aldeno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vMerge="1">
                  <a:txBody>
                    <a:bodyPr/>
                    <a:lstStyle/>
                    <a:p>
                      <a:endParaRPr dirty="0"/>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In </a:t>
                      </a:r>
                      <a:r>
                        <a:rPr lang="en-GB" sz="1050" kern="100" dirty="0" err="1">
                          <a:effectLst/>
                          <a:latin typeface="Calibri" panose="020F0502020204030204" pitchFamily="34" charset="0"/>
                          <a:cs typeface="Calibri" panose="020F0502020204030204" pitchFamily="34" charset="0"/>
                        </a:rPr>
                        <a:t>conversione</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Frutteto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Franco-</a:t>
                      </a:r>
                      <a:r>
                        <a:rPr lang="en-GB" sz="1050" kern="100" dirty="0" err="1">
                          <a:effectLst/>
                          <a:latin typeface="Calibri" panose="020F0502020204030204" pitchFamily="34" charset="0"/>
                          <a:cs typeface="Calibri" panose="020F0502020204030204" pitchFamily="34" charset="0"/>
                        </a:rPr>
                        <a:t>sabbiosa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199</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chemeClr val="bg1"/>
                    </a:solidFill>
                  </a:tcPr>
                </a:tc>
                <a:extLst>
                  <a:ext uri="{0D108BD9-81ED-4DB2-BD59-A6C34878D82A}">
                    <a16:rowId xmlns:a16="http://schemas.microsoft.com/office/drawing/2014/main" val="534136702"/>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CV03</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Mezzolombardo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rowSpan="3">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Conoide</a:t>
                      </a: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 </a:t>
                      </a: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dolomitico</a:t>
                      </a: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 </a:t>
                      </a: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calcareo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endParaRPr>
                    </a:p>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lang="en-GB" sz="1050" kern="100" dirty="0">
                          <a:effectLst/>
                          <a:latin typeface="Calibri" panose="020F0502020204030204" pitchFamily="34" charset="0"/>
                          <a:cs typeface="Calibri" panose="020F0502020204030204" pitchFamily="34" charset="0"/>
                        </a:rPr>
                        <a:t>(DCC)</a:t>
                      </a:r>
                    </a:p>
                  </a:txBody>
                  <a:tcPr marL="57538" marR="57538" marT="0" marB="0" anchor="ctr">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2016</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Franca</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232</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rgbClr val="EBF1E9"/>
                    </a:solidFill>
                  </a:tcPr>
                </a:tc>
                <a:extLst>
                  <a:ext uri="{0D108BD9-81ED-4DB2-BD59-A6C34878D82A}">
                    <a16:rowId xmlns:a16="http://schemas.microsoft.com/office/drawing/2014/main" val="3089579146"/>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CV09</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Covelo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vMerge="1">
                  <a:txBody>
                    <a:bodyPr/>
                    <a:lstStyle/>
                    <a:p>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2009</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Biologica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Franca</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517</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extLst>
                  <a:ext uri="{0D108BD9-81ED-4DB2-BD59-A6C34878D82A}">
                    <a16:rowId xmlns:a16="http://schemas.microsoft.com/office/drawing/2014/main" val="2726893400"/>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CV10</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Terlago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rgbClr val="EBF1E9"/>
                    </a:solidFill>
                  </a:tcPr>
                </a:tc>
                <a:tc vMerge="1">
                  <a:txBody>
                    <a:bodyPr/>
                    <a:lstStyle/>
                    <a:p>
                      <a:endParaRPr dirty="0"/>
                    </a:p>
                  </a:txBody>
                  <a:tcPr marL="57538" marR="57538" marT="0" marB="0" anchor="ctr">
                    <a:lnT w="12700" cap="flat" cmpd="sng" algn="ctr">
                      <a:noFill/>
                      <a:prstDash val="solid"/>
                      <a:round/>
                      <a:headEnd type="none" w="med" len="med"/>
                      <a:tailEnd type="none" w="med" len="med"/>
                    </a:lnT>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2005</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Mais</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Franca</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444</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rgbClr val="EBF1E9"/>
                    </a:solidFill>
                  </a:tcPr>
                </a:tc>
                <a:extLst>
                  <a:ext uri="{0D108BD9-81ED-4DB2-BD59-A6C34878D82A}">
                    <a16:rowId xmlns:a16="http://schemas.microsoft.com/office/drawing/2014/main" val="4269538080"/>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CV02</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Faedo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chemeClr val="bg1"/>
                    </a:solidFill>
                  </a:tcPr>
                </a:tc>
                <a:tc rowSpan="3">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Glaciale</a:t>
                      </a:r>
                      <a:r>
                        <a:rPr kumimoji="0" lang="en-GB" sz="1050" b="0" i="0" u="none" strike="noStrike" kern="100" cap="none" spc="0" normalizeH="0" baseline="0" dirty="0">
                          <a:ln>
                            <a:noFill/>
                          </a:ln>
                          <a:solidFill>
                            <a:srgbClr val="000000"/>
                          </a:solidFill>
                          <a:effectLst/>
                          <a:uLnTx/>
                          <a:uFillTx/>
                          <a:latin typeface="Calibri" panose="020F0502020204030204" pitchFamily="34" charset="0"/>
                          <a:ea typeface="+mn-ea"/>
                          <a:cs typeface="Calibri" panose="020F0502020204030204" pitchFamily="34" charset="0"/>
                          <a:sym typeface="Arial"/>
                        </a:rPr>
                        <a:t> misto </a:t>
                      </a:r>
                    </a:p>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dirty="0">
                          <a:ln>
                            <a:noFill/>
                          </a:ln>
                          <a:solidFill>
                            <a:srgbClr val="000000"/>
                          </a:solidFill>
                          <a:effectLst/>
                          <a:uLnTx/>
                          <a:uFillTx/>
                          <a:latin typeface="Calibri" panose="020F0502020204030204" pitchFamily="34" charset="0"/>
                          <a:ea typeface="+mn-ea"/>
                          <a:cs typeface="Calibri" panose="020F0502020204030204" pitchFamily="34" charset="0"/>
                          <a:sym typeface="Arial"/>
                        </a:rPr>
                        <a:t>(MG)</a:t>
                      </a:r>
                    </a:p>
                  </a:txBody>
                  <a:tcPr marL="57538" marR="57538" marT="0" marB="0" anchor="ctr">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B w="12700" cap="flat" cmpd="sng" algn="ctr">
                      <a:no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sym typeface="Arial"/>
                        </a:rPr>
                        <a:t>Franca</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447</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964164197"/>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CV05</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Tenno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vMerge="1">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endParaRPr kumimoji="0" lang="en-GB" sz="9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rial" panose="020B0604020202020204" pitchFamily="34" charset="0"/>
                        <a:sym typeface="Arial"/>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1993</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In </a:t>
                      </a:r>
                      <a:r>
                        <a:rPr lang="en-GB" sz="1050" kern="100" dirty="0" err="1">
                          <a:effectLst/>
                          <a:latin typeface="Calibri" panose="020F0502020204030204" pitchFamily="34" charset="0"/>
                          <a:cs typeface="Calibri" panose="020F0502020204030204" pitchFamily="34" charset="0"/>
                        </a:rPr>
                        <a:t>conversione</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Franco-</a:t>
                      </a:r>
                      <a:r>
                        <a:rPr lang="en-GB" sz="1050" kern="100" dirty="0" err="1">
                          <a:effectLst/>
                          <a:latin typeface="Calibri" panose="020F0502020204030204" pitchFamily="34" charset="0"/>
                          <a:cs typeface="Calibri" panose="020F0502020204030204" pitchFamily="34" charset="0"/>
                        </a:rPr>
                        <a:t>sabbiosa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356</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914244516"/>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CV08</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Ravina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vMerge="1">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endParaRPr kumimoji="0" lang="en-GB" sz="9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rial" panose="020B0604020202020204" pitchFamily="34" charset="0"/>
                        <a:sym typeface="Arial"/>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1995</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solidFill>
                      <a:schemeClr val="bg1"/>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246</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chemeClr val="bg1"/>
                    </a:solidFill>
                  </a:tcPr>
                </a:tc>
                <a:extLst>
                  <a:ext uri="{0D108BD9-81ED-4DB2-BD59-A6C34878D82A}">
                    <a16:rowId xmlns:a16="http://schemas.microsoft.com/office/drawing/2014/main" val="3883826574"/>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CV06</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Vigo </a:t>
                      </a:r>
                      <a:r>
                        <a:rPr lang="en-GB" sz="1050" kern="100" dirty="0" err="1">
                          <a:effectLst/>
                          <a:latin typeface="Calibri" panose="020F0502020204030204" pitchFamily="34" charset="0"/>
                          <a:cs typeface="Calibri" panose="020F0502020204030204" pitchFamily="34" charset="0"/>
                        </a:rPr>
                        <a:t>Cavedine</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rowSpan="3">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Glaciale</a:t>
                      </a:r>
                      <a:r>
                        <a:rPr kumimoji="0" lang="en-GB" sz="1050" b="0" i="0" u="none" strike="noStrike" kern="100" cap="none" spc="0" normalizeH="0" baseline="0" dirty="0">
                          <a:ln>
                            <a:noFill/>
                          </a:ln>
                          <a:solidFill>
                            <a:srgbClr val="000000"/>
                          </a:solidFill>
                          <a:effectLst/>
                          <a:uLnTx/>
                          <a:uFillTx/>
                          <a:latin typeface="Calibri" panose="020F0502020204030204" pitchFamily="34" charset="0"/>
                          <a:ea typeface="+mn-ea"/>
                          <a:cs typeface="Calibri" panose="020F0502020204030204" pitchFamily="34" charset="0"/>
                          <a:sym typeface="Arial"/>
                        </a:rPr>
                        <a:t> misto </a:t>
                      </a:r>
                      <a:r>
                        <a:rPr kumimoji="0" lang="en-GB" sz="1050" b="0" i="0" u="none" strike="noStrike" kern="100" cap="none" spc="0" normalizeH="0" baseline="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profondo</a:t>
                      </a:r>
                      <a:endParaRPr kumimoji="0" lang="en-GB" sz="1050" b="0" i="0" u="none" strike="noStrike" kern="100" cap="none" spc="0" normalizeH="0" baseline="0" dirty="0">
                        <a:ln>
                          <a:noFill/>
                        </a:ln>
                        <a:solidFill>
                          <a:srgbClr val="000000"/>
                        </a:solidFill>
                        <a:effectLst/>
                        <a:uLnTx/>
                        <a:uFillTx/>
                        <a:latin typeface="Calibri" panose="020F0502020204030204" pitchFamily="34" charset="0"/>
                        <a:ea typeface="+mn-ea"/>
                        <a:cs typeface="Calibri" panose="020F0502020204030204" pitchFamily="34" charset="0"/>
                        <a:sym typeface="Arial"/>
                      </a:endParaRPr>
                    </a:p>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dirty="0">
                          <a:ln>
                            <a:noFill/>
                          </a:ln>
                          <a:solidFill>
                            <a:srgbClr val="000000"/>
                          </a:solidFill>
                          <a:effectLst/>
                          <a:uLnTx/>
                          <a:uFillTx/>
                          <a:latin typeface="Calibri" panose="020F0502020204030204" pitchFamily="34" charset="0"/>
                          <a:ea typeface="+mn-ea"/>
                          <a:cs typeface="Calibri" panose="020F0502020204030204" pitchFamily="34" charset="0"/>
                          <a:sym typeface="Arial"/>
                        </a:rPr>
                        <a:t>(DMG)</a:t>
                      </a:r>
                    </a:p>
                  </a:txBody>
                  <a:tcPr marL="57538" marR="57538" marT="0" marB="0" anchor="ctr">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2001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Prato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Franco-</a:t>
                      </a:r>
                      <a:r>
                        <a:rPr lang="en-GB" sz="1050" kern="100" dirty="0" err="1">
                          <a:effectLst/>
                          <a:latin typeface="Calibri" panose="020F0502020204030204" pitchFamily="34" charset="0"/>
                          <a:cs typeface="Calibri" panose="020F0502020204030204" pitchFamily="34" charset="0"/>
                        </a:rPr>
                        <a:t>sabbiosa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648</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rgbClr val="EBF1E9"/>
                    </a:solidFill>
                  </a:tcPr>
                </a:tc>
                <a:extLst>
                  <a:ext uri="{0D108BD9-81ED-4DB2-BD59-A6C34878D82A}">
                    <a16:rowId xmlns:a16="http://schemas.microsoft.com/office/drawing/2014/main" val="3514796280"/>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CV11</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Mesiano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vMerge="1">
                  <a:txBody>
                    <a:bodyPr/>
                    <a:lstStyle/>
                    <a:p>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1998</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Integrata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Franco-</a:t>
                      </a:r>
                      <a:r>
                        <a:rPr lang="en-GB" sz="1050" kern="100" dirty="0" err="1">
                          <a:effectLst/>
                          <a:latin typeface="Calibri" panose="020F0502020204030204" pitchFamily="34" charset="0"/>
                          <a:cs typeface="Calibri" panose="020F0502020204030204" pitchFamily="34" charset="0"/>
                        </a:rPr>
                        <a:t>limosa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340</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EBF1E9"/>
                    </a:solidFill>
                  </a:tcPr>
                </a:tc>
                <a:extLst>
                  <a:ext uri="{0D108BD9-81ED-4DB2-BD59-A6C34878D82A}">
                    <a16:rowId xmlns:a16="http://schemas.microsoft.com/office/drawing/2014/main" val="1616768975"/>
                  </a:ext>
                </a:extLst>
              </a:tr>
              <a:tr h="324000">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CV12</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err="1">
                          <a:effectLst/>
                          <a:latin typeface="Calibri" panose="020F0502020204030204" pitchFamily="34" charset="0"/>
                          <a:cs typeface="Calibri" panose="020F0502020204030204" pitchFamily="34" charset="0"/>
                        </a:rPr>
                        <a:t>Villazzano</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vMerge="1">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endParaRPr kumimoji="0" lang="en-GB" sz="9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rial" panose="020B0604020202020204" pitchFamily="34" charset="0"/>
                        <a:sym typeface="Arial"/>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1978</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In </a:t>
                      </a:r>
                      <a:r>
                        <a:rPr lang="en-GB" sz="1050" kern="100" dirty="0" err="1">
                          <a:effectLst/>
                          <a:latin typeface="Calibri" panose="020F0502020204030204" pitchFamily="34" charset="0"/>
                          <a:cs typeface="Calibri" panose="020F0502020204030204" pitchFamily="34" charset="0"/>
                        </a:rPr>
                        <a:t>conversione</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marL="0" marR="0" lvl="0" indent="0" algn="ctr" defTabSz="914400" rtl="0" eaLnBrk="1" fontAlgn="auto" latinLnBrk="0" hangingPunct="1">
                        <a:lnSpc>
                          <a:spcPct val="107000"/>
                        </a:lnSpc>
                        <a:spcBef>
                          <a:spcPts val="0"/>
                        </a:spcBef>
                        <a:spcAft>
                          <a:spcPts val="800"/>
                        </a:spcAft>
                        <a:buClr>
                          <a:srgbClr val="000000"/>
                        </a:buClr>
                        <a:buSzTx/>
                        <a:buFont typeface="Arial"/>
                        <a:buNone/>
                        <a:tabLst/>
                        <a:defRPr/>
                      </a:pPr>
                      <a:r>
                        <a:rPr kumimoji="0" lang="en-GB" sz="1050" b="0" i="0" u="none" strike="noStrike" kern="100" cap="none" spc="0" normalizeH="0" baseline="0" noProof="0" dirty="0" err="1">
                          <a:ln>
                            <a:noFill/>
                          </a:ln>
                          <a:solidFill>
                            <a:srgbClr val="000000"/>
                          </a:solidFill>
                          <a:effectLst/>
                          <a:uLnTx/>
                          <a:uFillTx/>
                          <a:latin typeface="Calibri" panose="020F0502020204030204" pitchFamily="34" charset="0"/>
                          <a:ea typeface="+mn-ea"/>
                          <a:cs typeface="Calibri" panose="020F0502020204030204" pitchFamily="34" charset="0"/>
                          <a:sym typeface="Arial"/>
                        </a:rPr>
                        <a:t>Vigneto</a:t>
                      </a: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Franca</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tc>
                  <a:txBody>
                    <a:bodyPr/>
                    <a:lstStyle/>
                    <a:p>
                      <a:pPr algn="ctr">
                        <a:lnSpc>
                          <a:spcPct val="107000"/>
                        </a:lnSpc>
                        <a:spcAft>
                          <a:spcPts val="800"/>
                        </a:spcAft>
                        <a:buNone/>
                      </a:pPr>
                      <a:r>
                        <a:rPr lang="en-GB" sz="1050" kern="100" dirty="0">
                          <a:effectLst/>
                          <a:latin typeface="Calibri" panose="020F0502020204030204" pitchFamily="34" charset="0"/>
                          <a:cs typeface="Calibri" panose="020F0502020204030204" pitchFamily="34" charset="0"/>
                        </a:rPr>
                        <a:t>274</a:t>
                      </a:r>
                      <a:endParaRPr lang="en-GB" sz="1050" kern="100" dirty="0">
                        <a:effectLst/>
                        <a:latin typeface="Calibri" panose="020F0502020204030204" pitchFamily="34" charset="0"/>
                        <a:ea typeface="Calibri" panose="020F0502020204030204" pitchFamily="34" charset="0"/>
                        <a:cs typeface="Calibri" panose="020F0502020204030204" pitchFamily="34" charset="0"/>
                      </a:endParaRPr>
                    </a:p>
                  </a:txBody>
                  <a:tcPr marL="57538" marR="57538" marT="0" marB="0"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EBF1E9"/>
                    </a:solidFill>
                  </a:tcPr>
                </a:tc>
                <a:extLst>
                  <a:ext uri="{0D108BD9-81ED-4DB2-BD59-A6C34878D82A}">
                    <a16:rowId xmlns:a16="http://schemas.microsoft.com/office/drawing/2014/main" val="2531876657"/>
                  </a:ext>
                </a:extLst>
              </a:tr>
            </a:tbl>
          </a:graphicData>
        </a:graphic>
      </p:graphicFrame>
      <p:grpSp>
        <p:nvGrpSpPr>
          <p:cNvPr id="5" name="Gruppo 4">
            <a:extLst>
              <a:ext uri="{FF2B5EF4-FFF2-40B4-BE49-F238E27FC236}">
                <a16:creationId xmlns:a16="http://schemas.microsoft.com/office/drawing/2014/main" id="{885714A7-D4C2-2AD4-CFE8-2FA33F08D457}"/>
              </a:ext>
            </a:extLst>
          </p:cNvPr>
          <p:cNvGrpSpPr/>
          <p:nvPr/>
        </p:nvGrpSpPr>
        <p:grpSpPr>
          <a:xfrm>
            <a:off x="0" y="314825"/>
            <a:ext cx="12192000" cy="6544762"/>
            <a:chOff x="0" y="314825"/>
            <a:chExt cx="12192000" cy="6544762"/>
          </a:xfrm>
        </p:grpSpPr>
        <p:sp>
          <p:nvSpPr>
            <p:cNvPr id="6" name="Google Shape;143;g310afb7404f_9_75">
              <a:extLst>
                <a:ext uri="{FF2B5EF4-FFF2-40B4-BE49-F238E27FC236}">
                  <a16:creationId xmlns:a16="http://schemas.microsoft.com/office/drawing/2014/main" id="{21B11DCC-C454-E79D-A7C5-F9D1CA9CF55E}"/>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 name="Google Shape;144;g310afb7404f_9_75">
              <a:extLst>
                <a:ext uri="{FF2B5EF4-FFF2-40B4-BE49-F238E27FC236}">
                  <a16:creationId xmlns:a16="http://schemas.microsoft.com/office/drawing/2014/main" id="{75ED3C56-109F-7457-B222-C1BF441619DD}"/>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8" name="Google Shape;145;g310afb7404f_9_75">
              <a:extLst>
                <a:ext uri="{FF2B5EF4-FFF2-40B4-BE49-F238E27FC236}">
                  <a16:creationId xmlns:a16="http://schemas.microsoft.com/office/drawing/2014/main" id="{11ED20A7-672B-1F16-E3DC-8E8CE7B47C3A}"/>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
        <p:nvSpPr>
          <p:cNvPr id="2" name="Titolo 23">
            <a:extLst>
              <a:ext uri="{FF2B5EF4-FFF2-40B4-BE49-F238E27FC236}">
                <a16:creationId xmlns:a16="http://schemas.microsoft.com/office/drawing/2014/main" id="{641C1F0A-A483-444E-68AD-2C5DEEA4726C}"/>
              </a:ext>
            </a:extLst>
          </p:cNvPr>
          <p:cNvSpPr txBox="1">
            <a:spLocks/>
          </p:cNvSpPr>
          <p:nvPr/>
        </p:nvSpPr>
        <p:spPr>
          <a:xfrm>
            <a:off x="838200" y="1491196"/>
            <a:ext cx="10515600" cy="59302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it-IT" sz="2800" b="1" dirty="0">
                <a:latin typeface="Calibri" panose="020F0502020204030204" pitchFamily="34" charset="0"/>
                <a:cs typeface="Calibri" panose="020F0502020204030204" pitchFamily="34" charset="0"/>
              </a:rPr>
              <a:t>I VIGNETI</a:t>
            </a:r>
            <a:endParaRPr lang="en-GB" sz="2800" b="1" dirty="0">
              <a:latin typeface="Calibri" panose="020F0502020204030204" pitchFamily="34" charset="0"/>
              <a:cs typeface="Calibri" panose="020F0502020204030204" pitchFamily="34" charset="0"/>
            </a:endParaRPr>
          </a:p>
        </p:txBody>
      </p:sp>
      <p:grpSp>
        <p:nvGrpSpPr>
          <p:cNvPr id="27" name="Gruppo 26">
            <a:extLst>
              <a:ext uri="{FF2B5EF4-FFF2-40B4-BE49-F238E27FC236}">
                <a16:creationId xmlns:a16="http://schemas.microsoft.com/office/drawing/2014/main" id="{8F8B2E63-3D4C-7AB8-C17A-7D72D5819F26}"/>
              </a:ext>
            </a:extLst>
          </p:cNvPr>
          <p:cNvGrpSpPr/>
          <p:nvPr/>
        </p:nvGrpSpPr>
        <p:grpSpPr>
          <a:xfrm>
            <a:off x="798951" y="2513250"/>
            <a:ext cx="4462064" cy="3997500"/>
            <a:chOff x="608451" y="2513250"/>
            <a:chExt cx="4462064" cy="3997500"/>
          </a:xfrm>
        </p:grpSpPr>
        <p:grpSp>
          <p:nvGrpSpPr>
            <p:cNvPr id="16" name="Gruppo 15">
              <a:extLst>
                <a:ext uri="{FF2B5EF4-FFF2-40B4-BE49-F238E27FC236}">
                  <a16:creationId xmlns:a16="http://schemas.microsoft.com/office/drawing/2014/main" id="{FAD077D8-2C86-A6D0-7382-6FCB730F1BCB}"/>
                </a:ext>
              </a:extLst>
            </p:cNvPr>
            <p:cNvGrpSpPr/>
            <p:nvPr/>
          </p:nvGrpSpPr>
          <p:grpSpPr>
            <a:xfrm>
              <a:off x="1860590" y="2513250"/>
              <a:ext cx="3209925" cy="3997500"/>
              <a:chOff x="1860590" y="2513250"/>
              <a:chExt cx="3209925" cy="3997500"/>
            </a:xfrm>
          </p:grpSpPr>
          <p:sp>
            <p:nvSpPr>
              <p:cNvPr id="3" name="Ovale 2">
                <a:extLst>
                  <a:ext uri="{FF2B5EF4-FFF2-40B4-BE49-F238E27FC236}">
                    <a16:creationId xmlns:a16="http://schemas.microsoft.com/office/drawing/2014/main" id="{DB853862-BF5A-0331-F5A0-B8AABF689F35}"/>
                  </a:ext>
                </a:extLst>
              </p:cNvPr>
              <p:cNvSpPr/>
              <p:nvPr/>
            </p:nvSpPr>
            <p:spPr>
              <a:xfrm>
                <a:off x="1860590" y="2513250"/>
                <a:ext cx="3209925" cy="1095375"/>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e 12">
                <a:extLst>
                  <a:ext uri="{FF2B5EF4-FFF2-40B4-BE49-F238E27FC236}">
                    <a16:creationId xmlns:a16="http://schemas.microsoft.com/office/drawing/2014/main" id="{E8199CC5-5D03-001F-0770-2EC30472070D}"/>
                  </a:ext>
                </a:extLst>
              </p:cNvPr>
              <p:cNvSpPr/>
              <p:nvPr/>
            </p:nvSpPr>
            <p:spPr>
              <a:xfrm>
                <a:off x="1860590" y="3480625"/>
                <a:ext cx="3209925" cy="1095375"/>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e 13">
                <a:extLst>
                  <a:ext uri="{FF2B5EF4-FFF2-40B4-BE49-F238E27FC236}">
                    <a16:creationId xmlns:a16="http://schemas.microsoft.com/office/drawing/2014/main" id="{21F276C0-36A9-70E6-C1F7-39D731646E51}"/>
                  </a:ext>
                </a:extLst>
              </p:cNvPr>
              <p:cNvSpPr/>
              <p:nvPr/>
            </p:nvSpPr>
            <p:spPr>
              <a:xfrm>
                <a:off x="1860590" y="4448000"/>
                <a:ext cx="3209925" cy="1095375"/>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e 14">
                <a:extLst>
                  <a:ext uri="{FF2B5EF4-FFF2-40B4-BE49-F238E27FC236}">
                    <a16:creationId xmlns:a16="http://schemas.microsoft.com/office/drawing/2014/main" id="{BC60E494-A98B-C5DE-2207-C3C887AB0CD8}"/>
                  </a:ext>
                </a:extLst>
              </p:cNvPr>
              <p:cNvSpPr/>
              <p:nvPr/>
            </p:nvSpPr>
            <p:spPr>
              <a:xfrm>
                <a:off x="1860590" y="5415375"/>
                <a:ext cx="3209925" cy="1095375"/>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CasellaDiTesto 16">
              <a:extLst>
                <a:ext uri="{FF2B5EF4-FFF2-40B4-BE49-F238E27FC236}">
                  <a16:creationId xmlns:a16="http://schemas.microsoft.com/office/drawing/2014/main" id="{3EB4E747-D1DC-2EF3-E500-1A02A7A6B094}"/>
                </a:ext>
              </a:extLst>
            </p:cNvPr>
            <p:cNvSpPr txBox="1"/>
            <p:nvPr/>
          </p:nvSpPr>
          <p:spPr>
            <a:xfrm>
              <a:off x="608451" y="2889457"/>
              <a:ext cx="416138" cy="400110"/>
            </a:xfrm>
            <a:prstGeom prst="rect">
              <a:avLst/>
            </a:prstGeom>
            <a:noFill/>
          </p:spPr>
          <p:txBody>
            <a:bodyPr wrap="square" rtlCol="0">
              <a:spAutoFit/>
            </a:bodyPr>
            <a:lstStyle/>
            <a:p>
              <a:pPr algn="ctr"/>
              <a:r>
                <a:rPr lang="it-IT" sz="2000" b="1" dirty="0">
                  <a:solidFill>
                    <a:srgbClr val="FF0000"/>
                  </a:solidFill>
                  <a:latin typeface="Calibri" panose="020F0502020204030204" pitchFamily="34" charset="0"/>
                  <a:cs typeface="Calibri" panose="020F0502020204030204" pitchFamily="34" charset="0"/>
                </a:rPr>
                <a:t>3</a:t>
              </a:r>
              <a:endParaRPr lang="en-GB" sz="2000" b="1" dirty="0">
                <a:solidFill>
                  <a:srgbClr val="FF0000"/>
                </a:solidFill>
                <a:latin typeface="Calibri" panose="020F0502020204030204" pitchFamily="34" charset="0"/>
                <a:cs typeface="Calibri" panose="020F0502020204030204" pitchFamily="34" charset="0"/>
              </a:endParaRPr>
            </a:p>
          </p:txBody>
        </p:sp>
        <p:sp>
          <p:nvSpPr>
            <p:cNvPr id="18" name="CasellaDiTesto 17">
              <a:extLst>
                <a:ext uri="{FF2B5EF4-FFF2-40B4-BE49-F238E27FC236}">
                  <a16:creationId xmlns:a16="http://schemas.microsoft.com/office/drawing/2014/main" id="{E73D3715-93F4-F048-D5C5-04A3E881310A}"/>
                </a:ext>
              </a:extLst>
            </p:cNvPr>
            <p:cNvSpPr txBox="1"/>
            <p:nvPr/>
          </p:nvSpPr>
          <p:spPr>
            <a:xfrm>
              <a:off x="608451" y="3847307"/>
              <a:ext cx="416138" cy="400110"/>
            </a:xfrm>
            <a:prstGeom prst="rect">
              <a:avLst/>
            </a:prstGeom>
            <a:noFill/>
          </p:spPr>
          <p:txBody>
            <a:bodyPr wrap="square" rtlCol="0">
              <a:spAutoFit/>
            </a:bodyPr>
            <a:lstStyle/>
            <a:p>
              <a:pPr algn="ctr"/>
              <a:r>
                <a:rPr lang="it-IT" sz="2000" b="1" dirty="0">
                  <a:solidFill>
                    <a:srgbClr val="FF0000"/>
                  </a:solidFill>
                  <a:latin typeface="Calibri" panose="020F0502020204030204" pitchFamily="34" charset="0"/>
                  <a:cs typeface="Calibri" panose="020F0502020204030204" pitchFamily="34" charset="0"/>
                </a:rPr>
                <a:t>3</a:t>
              </a:r>
              <a:endParaRPr lang="en-GB" sz="2000" b="1" dirty="0">
                <a:solidFill>
                  <a:srgbClr val="FF0000"/>
                </a:solidFill>
                <a:latin typeface="Calibri" panose="020F0502020204030204" pitchFamily="34" charset="0"/>
                <a:cs typeface="Calibri" panose="020F0502020204030204" pitchFamily="34" charset="0"/>
              </a:endParaRPr>
            </a:p>
          </p:txBody>
        </p:sp>
        <p:sp>
          <p:nvSpPr>
            <p:cNvPr id="19" name="CasellaDiTesto 18">
              <a:extLst>
                <a:ext uri="{FF2B5EF4-FFF2-40B4-BE49-F238E27FC236}">
                  <a16:creationId xmlns:a16="http://schemas.microsoft.com/office/drawing/2014/main" id="{F1718CA5-3074-617E-34C4-22049731B5E8}"/>
                </a:ext>
              </a:extLst>
            </p:cNvPr>
            <p:cNvSpPr txBox="1"/>
            <p:nvPr/>
          </p:nvSpPr>
          <p:spPr>
            <a:xfrm>
              <a:off x="608451" y="4814682"/>
              <a:ext cx="416138" cy="400110"/>
            </a:xfrm>
            <a:prstGeom prst="rect">
              <a:avLst/>
            </a:prstGeom>
            <a:noFill/>
          </p:spPr>
          <p:txBody>
            <a:bodyPr wrap="square" rtlCol="0">
              <a:spAutoFit/>
            </a:bodyPr>
            <a:lstStyle/>
            <a:p>
              <a:pPr algn="ctr"/>
              <a:r>
                <a:rPr lang="it-IT" sz="2000" b="1" dirty="0">
                  <a:solidFill>
                    <a:srgbClr val="FF0000"/>
                  </a:solidFill>
                  <a:latin typeface="Calibri" panose="020F0502020204030204" pitchFamily="34" charset="0"/>
                  <a:cs typeface="Calibri" panose="020F0502020204030204" pitchFamily="34" charset="0"/>
                </a:rPr>
                <a:t>3</a:t>
              </a:r>
              <a:endParaRPr lang="en-GB" sz="2000" b="1" dirty="0">
                <a:solidFill>
                  <a:srgbClr val="FF0000"/>
                </a:solidFill>
                <a:latin typeface="Calibri" panose="020F0502020204030204" pitchFamily="34" charset="0"/>
                <a:cs typeface="Calibri" panose="020F0502020204030204" pitchFamily="34" charset="0"/>
              </a:endParaRPr>
            </a:p>
          </p:txBody>
        </p:sp>
        <p:sp>
          <p:nvSpPr>
            <p:cNvPr id="20" name="CasellaDiTesto 19">
              <a:extLst>
                <a:ext uri="{FF2B5EF4-FFF2-40B4-BE49-F238E27FC236}">
                  <a16:creationId xmlns:a16="http://schemas.microsoft.com/office/drawing/2014/main" id="{FA244CBB-FDD6-0600-5E9B-D85E0E4D6DC7}"/>
                </a:ext>
              </a:extLst>
            </p:cNvPr>
            <p:cNvSpPr txBox="1"/>
            <p:nvPr/>
          </p:nvSpPr>
          <p:spPr>
            <a:xfrm>
              <a:off x="608451" y="5791582"/>
              <a:ext cx="416138" cy="400110"/>
            </a:xfrm>
            <a:prstGeom prst="rect">
              <a:avLst/>
            </a:prstGeom>
            <a:noFill/>
          </p:spPr>
          <p:txBody>
            <a:bodyPr wrap="square" rtlCol="0">
              <a:spAutoFit/>
            </a:bodyPr>
            <a:lstStyle/>
            <a:p>
              <a:pPr algn="ctr"/>
              <a:r>
                <a:rPr lang="it-IT" sz="2000" b="1" dirty="0">
                  <a:solidFill>
                    <a:srgbClr val="FF0000"/>
                  </a:solidFill>
                  <a:latin typeface="Calibri" panose="020F0502020204030204" pitchFamily="34" charset="0"/>
                  <a:cs typeface="Calibri" panose="020F0502020204030204" pitchFamily="34" charset="0"/>
                </a:rPr>
                <a:t>3</a:t>
              </a:r>
              <a:endParaRPr lang="en-GB" sz="2000" b="1" dirty="0">
                <a:solidFill>
                  <a:srgbClr val="FF0000"/>
                </a:solidFill>
                <a:latin typeface="Calibri" panose="020F0502020204030204" pitchFamily="34" charset="0"/>
                <a:cs typeface="Calibri" panose="020F0502020204030204" pitchFamily="34" charset="0"/>
              </a:endParaRPr>
            </a:p>
          </p:txBody>
        </p:sp>
        <p:cxnSp>
          <p:nvCxnSpPr>
            <p:cNvPr id="22" name="Connettore 2 21">
              <a:extLst>
                <a:ext uri="{FF2B5EF4-FFF2-40B4-BE49-F238E27FC236}">
                  <a16:creationId xmlns:a16="http://schemas.microsoft.com/office/drawing/2014/main" id="{C0D79F0A-B2C0-7EDD-5154-5369AAEF8C8B}"/>
                </a:ext>
              </a:extLst>
            </p:cNvPr>
            <p:cNvCxnSpPr>
              <a:cxnSpLocks/>
            </p:cNvCxnSpPr>
            <p:nvPr/>
          </p:nvCxnSpPr>
          <p:spPr>
            <a:xfrm flipH="1">
              <a:off x="1007130" y="3089512"/>
              <a:ext cx="315585"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ttore 2 23">
              <a:extLst>
                <a:ext uri="{FF2B5EF4-FFF2-40B4-BE49-F238E27FC236}">
                  <a16:creationId xmlns:a16="http://schemas.microsoft.com/office/drawing/2014/main" id="{27C9AEC0-8899-D9B8-9D64-5BB1E4D39685}"/>
                </a:ext>
              </a:extLst>
            </p:cNvPr>
            <p:cNvCxnSpPr>
              <a:cxnSpLocks/>
            </p:cNvCxnSpPr>
            <p:nvPr/>
          </p:nvCxnSpPr>
          <p:spPr>
            <a:xfrm flipH="1">
              <a:off x="1007130" y="5008624"/>
              <a:ext cx="315585"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Connettore 2 24">
              <a:extLst>
                <a:ext uri="{FF2B5EF4-FFF2-40B4-BE49-F238E27FC236}">
                  <a16:creationId xmlns:a16="http://schemas.microsoft.com/office/drawing/2014/main" id="{0BF0BC38-12D0-F243-074A-5C54B57CD761}"/>
                </a:ext>
              </a:extLst>
            </p:cNvPr>
            <p:cNvCxnSpPr>
              <a:cxnSpLocks/>
            </p:cNvCxnSpPr>
            <p:nvPr/>
          </p:nvCxnSpPr>
          <p:spPr>
            <a:xfrm flipH="1">
              <a:off x="1007130" y="4047362"/>
              <a:ext cx="315585"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Connettore 2 25">
              <a:extLst>
                <a:ext uri="{FF2B5EF4-FFF2-40B4-BE49-F238E27FC236}">
                  <a16:creationId xmlns:a16="http://schemas.microsoft.com/office/drawing/2014/main" id="{C7DD6D8B-F10D-C887-A8C1-4155EE9E8112}"/>
                </a:ext>
              </a:extLst>
            </p:cNvPr>
            <p:cNvCxnSpPr>
              <a:cxnSpLocks/>
            </p:cNvCxnSpPr>
            <p:nvPr/>
          </p:nvCxnSpPr>
          <p:spPr>
            <a:xfrm flipH="1">
              <a:off x="1007130" y="6004574"/>
              <a:ext cx="315585"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0" name="Gruppo 29">
            <a:extLst>
              <a:ext uri="{FF2B5EF4-FFF2-40B4-BE49-F238E27FC236}">
                <a16:creationId xmlns:a16="http://schemas.microsoft.com/office/drawing/2014/main" id="{28008F8C-3E6D-2A0C-3CCB-2C3203E93864}"/>
              </a:ext>
            </a:extLst>
          </p:cNvPr>
          <p:cNvGrpSpPr/>
          <p:nvPr/>
        </p:nvGrpSpPr>
        <p:grpSpPr>
          <a:xfrm>
            <a:off x="237495" y="4256942"/>
            <a:ext cx="608451" cy="606663"/>
            <a:chOff x="18420" y="4275992"/>
            <a:chExt cx="608451" cy="606663"/>
          </a:xfrm>
        </p:grpSpPr>
        <p:sp>
          <p:nvSpPr>
            <p:cNvPr id="28" name="CasellaDiTesto 27">
              <a:extLst>
                <a:ext uri="{FF2B5EF4-FFF2-40B4-BE49-F238E27FC236}">
                  <a16:creationId xmlns:a16="http://schemas.microsoft.com/office/drawing/2014/main" id="{73F6AC9F-57EB-6B01-7699-6A2A5D7DA46B}"/>
                </a:ext>
              </a:extLst>
            </p:cNvPr>
            <p:cNvSpPr txBox="1"/>
            <p:nvPr/>
          </p:nvSpPr>
          <p:spPr>
            <a:xfrm>
              <a:off x="28742" y="4348491"/>
              <a:ext cx="587807" cy="461665"/>
            </a:xfrm>
            <a:prstGeom prst="rect">
              <a:avLst/>
            </a:prstGeom>
            <a:noFill/>
          </p:spPr>
          <p:txBody>
            <a:bodyPr wrap="square" rtlCol="0">
              <a:spAutoFit/>
            </a:bodyPr>
            <a:lstStyle/>
            <a:p>
              <a:pPr algn="ctr"/>
              <a:r>
                <a:rPr lang="it-IT" sz="2400" b="1" dirty="0">
                  <a:solidFill>
                    <a:srgbClr val="FF0000"/>
                  </a:solidFill>
                  <a:latin typeface="Calibri" panose="020F0502020204030204" pitchFamily="34" charset="0"/>
                  <a:cs typeface="Calibri" panose="020F0502020204030204" pitchFamily="34" charset="0"/>
                </a:rPr>
                <a:t>12</a:t>
              </a:r>
              <a:endParaRPr lang="en-GB" sz="2400" b="1" dirty="0">
                <a:solidFill>
                  <a:srgbClr val="FF0000"/>
                </a:solidFill>
                <a:latin typeface="Calibri" panose="020F0502020204030204" pitchFamily="34" charset="0"/>
                <a:cs typeface="Calibri" panose="020F0502020204030204" pitchFamily="34" charset="0"/>
              </a:endParaRPr>
            </a:p>
          </p:txBody>
        </p:sp>
        <p:sp>
          <p:nvSpPr>
            <p:cNvPr id="29" name="Connettore 28">
              <a:extLst>
                <a:ext uri="{FF2B5EF4-FFF2-40B4-BE49-F238E27FC236}">
                  <a16:creationId xmlns:a16="http://schemas.microsoft.com/office/drawing/2014/main" id="{D4C38BBF-0665-2976-50F3-94B713E2FE1E}"/>
                </a:ext>
              </a:extLst>
            </p:cNvPr>
            <p:cNvSpPr/>
            <p:nvPr/>
          </p:nvSpPr>
          <p:spPr>
            <a:xfrm>
              <a:off x="18420" y="4275992"/>
              <a:ext cx="608451" cy="606663"/>
            </a:xfrm>
            <a:prstGeom prst="flowChartConnector">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72742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 calcmode="lin" valueType="num">
                                      <p:cBhvr>
                                        <p:cTn id="12" dur="1000" fill="hold"/>
                                        <p:tgtEl>
                                          <p:spTgt spid="30"/>
                                        </p:tgtEl>
                                        <p:attrNameLst>
                                          <p:attrName>ppt_w</p:attrName>
                                        </p:attrNameLst>
                                      </p:cBhvr>
                                      <p:tavLst>
                                        <p:tav tm="0">
                                          <p:val>
                                            <p:fltVal val="0"/>
                                          </p:val>
                                        </p:tav>
                                        <p:tav tm="100000">
                                          <p:val>
                                            <p:strVal val="#ppt_w"/>
                                          </p:val>
                                        </p:tav>
                                      </p:tavLst>
                                    </p:anim>
                                    <p:anim calcmode="lin" valueType="num">
                                      <p:cBhvr>
                                        <p:cTn id="13" dur="1000" fill="hold"/>
                                        <p:tgtEl>
                                          <p:spTgt spid="30"/>
                                        </p:tgtEl>
                                        <p:attrNameLst>
                                          <p:attrName>ppt_h</p:attrName>
                                        </p:attrNameLst>
                                      </p:cBhvr>
                                      <p:tavLst>
                                        <p:tav tm="0">
                                          <p:val>
                                            <p:fltVal val="0"/>
                                          </p:val>
                                        </p:tav>
                                        <p:tav tm="100000">
                                          <p:val>
                                            <p:strVal val="#ppt_h"/>
                                          </p:val>
                                        </p:tav>
                                      </p:tavLst>
                                    </p:anim>
                                    <p:anim calcmode="lin" valueType="num">
                                      <p:cBhvr>
                                        <p:cTn id="14" dur="1000" fill="hold"/>
                                        <p:tgtEl>
                                          <p:spTgt spid="30"/>
                                        </p:tgtEl>
                                        <p:attrNameLst>
                                          <p:attrName>style.rotation</p:attrName>
                                        </p:attrNameLst>
                                      </p:cBhvr>
                                      <p:tavLst>
                                        <p:tav tm="0">
                                          <p:val>
                                            <p:fltVal val="90"/>
                                          </p:val>
                                        </p:tav>
                                        <p:tav tm="100000">
                                          <p:val>
                                            <p:fltVal val="0"/>
                                          </p:val>
                                        </p:tav>
                                      </p:tavLst>
                                    </p:anim>
                                    <p:animEffect transition="in" filter="fade">
                                      <p:cBhvr>
                                        <p:cTn id="15" dur="1000"/>
                                        <p:tgtEl>
                                          <p:spTgt spid="30"/>
                                        </p:tgtEl>
                                      </p:cBhvr>
                                    </p:animEffect>
                                  </p:childTnLst>
                                </p:cTn>
                              </p:par>
                              <p:par>
                                <p:cTn id="16" presetID="6" presetClass="emph" presetSubtype="0" fill="hold" nodeType="withEffect">
                                  <p:stCondLst>
                                    <p:cond delay="0"/>
                                  </p:stCondLst>
                                  <p:childTnLst>
                                    <p:animScale>
                                      <p:cBhvr>
                                        <p:cTn id="17" dur="2000" fill="hold"/>
                                        <p:tgtEl>
                                          <p:spTgt spid="3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Immagine 5">
            <a:extLst>
              <a:ext uri="{FF2B5EF4-FFF2-40B4-BE49-F238E27FC236}">
                <a16:creationId xmlns:a16="http://schemas.microsoft.com/office/drawing/2014/main" id="{A358DADD-2C5C-A352-F052-395B0D550CB7}"/>
              </a:ext>
            </a:extLst>
          </p:cNvPr>
          <p:cNvPicPr>
            <a:picLocks noChangeAspect="1"/>
          </p:cNvPicPr>
          <p:nvPr/>
        </p:nvPicPr>
        <p:blipFill>
          <a:blip r:embed="rId3" cstate="email">
            <a:extLst>
              <a:ext uri="{28A0092B-C50C-407E-A947-70E740481C1C}">
                <a14:useLocalDpi xmlns:a14="http://schemas.microsoft.com/office/drawing/2010/main" val="0"/>
              </a:ext>
            </a:extLst>
          </a:blip>
          <a:srcRect l="6971" r="14106" b="-1"/>
          <a:stretch>
            <a:fillRect/>
          </a:stretch>
        </p:blipFill>
        <p:spPr>
          <a:xfrm>
            <a:off x="20" y="10"/>
            <a:ext cx="6095980" cy="6857990"/>
          </a:xfrm>
          <a:prstGeom prst="rect">
            <a:avLst/>
          </a:prstGeom>
        </p:spPr>
      </p:pic>
      <p:pic>
        <p:nvPicPr>
          <p:cNvPr id="5" name="Immagine 4">
            <a:extLst>
              <a:ext uri="{FF2B5EF4-FFF2-40B4-BE49-F238E27FC236}">
                <a16:creationId xmlns:a16="http://schemas.microsoft.com/office/drawing/2014/main" id="{F12F8796-D06F-344A-2422-EB46260BCFBE}"/>
              </a:ext>
            </a:extLst>
          </p:cNvPr>
          <p:cNvPicPr>
            <a:picLocks noChangeAspect="1"/>
          </p:cNvPicPr>
          <p:nvPr/>
        </p:nvPicPr>
        <p:blipFill>
          <a:blip r:embed="rId4" cstate="email">
            <a:extLst>
              <a:ext uri="{28A0092B-C50C-407E-A947-70E740481C1C}">
                <a14:useLocalDpi xmlns:a14="http://schemas.microsoft.com/office/drawing/2010/main" val="0"/>
              </a:ext>
            </a:extLst>
          </a:blip>
          <a:srcRect t="18059" r="-1" b="18660"/>
          <a:stretch>
            <a:fillRect/>
          </a:stretch>
        </p:blipFill>
        <p:spPr>
          <a:xfrm>
            <a:off x="6096000" y="10"/>
            <a:ext cx="6096000" cy="6857990"/>
          </a:xfrm>
          <a:prstGeom prst="rect">
            <a:avLst/>
          </a:prstGeom>
        </p:spPr>
      </p:pic>
      <p:sp>
        <p:nvSpPr>
          <p:cNvPr id="7" name="Titolo 1">
            <a:extLst>
              <a:ext uri="{FF2B5EF4-FFF2-40B4-BE49-F238E27FC236}">
                <a16:creationId xmlns:a16="http://schemas.microsoft.com/office/drawing/2014/main" id="{319394FD-4651-69D8-21BD-5C11094D8E21}"/>
              </a:ext>
            </a:extLst>
          </p:cNvPr>
          <p:cNvSpPr>
            <a:spLocks noGrp="1"/>
          </p:cNvSpPr>
          <p:nvPr>
            <p:ph type="ctrTitle"/>
          </p:nvPr>
        </p:nvSpPr>
        <p:spPr>
          <a:xfrm>
            <a:off x="1466089" y="71881"/>
            <a:ext cx="4982835" cy="675217"/>
          </a:xfrm>
        </p:spPr>
        <p:txBody>
          <a:bodyPr>
            <a:normAutofit/>
          </a:bodyPr>
          <a:lstStyle/>
          <a:p>
            <a:r>
              <a:rPr lang="it-IT" sz="3000" b="1" dirty="0">
                <a:solidFill>
                  <a:schemeClr val="bg1"/>
                </a:solidFill>
                <a:effectLst>
                  <a:outerShdw blurRad="38100" dist="38100" dir="2700000" algn="tl">
                    <a:srgbClr val="000000">
                      <a:alpha val="43137"/>
                    </a:srgbClr>
                  </a:outerShdw>
                </a:effectLst>
              </a:rPr>
              <a:t>IL CAMPIONAMENTO</a:t>
            </a:r>
            <a:endParaRPr lang="en-GB" sz="3000" b="1" dirty="0">
              <a:solidFill>
                <a:schemeClr val="bg1"/>
              </a:solidFill>
              <a:effectLst>
                <a:outerShdw blurRad="38100" dist="38100" dir="2700000" algn="tl">
                  <a:srgbClr val="000000">
                    <a:alpha val="43137"/>
                  </a:srgbClr>
                </a:outerShdw>
              </a:effectLst>
            </a:endParaRPr>
          </a:p>
        </p:txBody>
      </p:sp>
      <p:sp>
        <p:nvSpPr>
          <p:cNvPr id="8" name="Sottotitolo 2">
            <a:extLst>
              <a:ext uri="{FF2B5EF4-FFF2-40B4-BE49-F238E27FC236}">
                <a16:creationId xmlns:a16="http://schemas.microsoft.com/office/drawing/2014/main" id="{D69C7535-47B9-356F-D608-9DBCA039ACD3}"/>
              </a:ext>
            </a:extLst>
          </p:cNvPr>
          <p:cNvSpPr>
            <a:spLocks noGrp="1"/>
          </p:cNvSpPr>
          <p:nvPr>
            <p:ph type="subTitle" idx="1"/>
          </p:nvPr>
        </p:nvSpPr>
        <p:spPr>
          <a:xfrm>
            <a:off x="8725382" y="2962037"/>
            <a:ext cx="3433010" cy="1930804"/>
          </a:xfrm>
          <a:solidFill>
            <a:schemeClr val="bg1">
              <a:alpha val="75000"/>
            </a:schemeClr>
          </a:solidFill>
          <a:effectLst>
            <a:softEdge rad="63500"/>
          </a:effectLst>
        </p:spPr>
        <p:txBody>
          <a:bodyPr lIns="0" tIns="0" rIns="0" bIns="0" anchor="ctr" anchorCtr="0">
            <a:noAutofit/>
          </a:bodyPr>
          <a:lstStyle/>
          <a:p>
            <a:pPr marL="540000" indent="-360000" algn="l">
              <a:lnSpc>
                <a:spcPct val="108000"/>
              </a:lnSpc>
              <a:spcBef>
                <a:spcPts val="300"/>
              </a:spcBef>
              <a:spcAft>
                <a:spcPts val="300"/>
              </a:spcAft>
              <a:buClrTx/>
              <a:buSzPct val="100000"/>
              <a:buFont typeface="Wingdings" panose="05000000000000000000" pitchFamily="2" charset="2"/>
              <a:buChar char="Ø"/>
            </a:pPr>
            <a:r>
              <a:rPr lang="it-IT" sz="1800" b="1" dirty="0">
                <a:solidFill>
                  <a:schemeClr val="tx1"/>
                </a:solidFill>
                <a:effectLst>
                  <a:outerShdw blurRad="38100" dist="38100" dir="2700000" algn="tl">
                    <a:srgbClr val="000000">
                      <a:alpha val="43137"/>
                    </a:srgbClr>
                  </a:outerShdw>
                </a:effectLst>
              </a:rPr>
              <a:t>EPOCA: primavera 2017</a:t>
            </a:r>
          </a:p>
          <a:p>
            <a:pPr marL="540000" indent="-360000" algn="l">
              <a:lnSpc>
                <a:spcPct val="108000"/>
              </a:lnSpc>
              <a:spcBef>
                <a:spcPts val="300"/>
              </a:spcBef>
              <a:spcAft>
                <a:spcPts val="300"/>
              </a:spcAft>
              <a:buClrTx/>
              <a:buSzPct val="100000"/>
              <a:buFont typeface="Wingdings" panose="05000000000000000000" pitchFamily="2" charset="2"/>
              <a:buChar char="Ø"/>
            </a:pPr>
            <a:r>
              <a:rPr lang="it-IT" sz="1800" b="1" dirty="0">
                <a:solidFill>
                  <a:schemeClr val="tx1"/>
                </a:solidFill>
                <a:effectLst>
                  <a:outerShdw blurRad="38100" dist="38100" dir="2700000" algn="tl">
                    <a:srgbClr val="000000">
                      <a:alpha val="43137"/>
                    </a:srgbClr>
                  </a:outerShdw>
                </a:effectLst>
              </a:rPr>
              <a:t>POSIZIONE: Interfilare</a:t>
            </a:r>
          </a:p>
          <a:p>
            <a:pPr marL="540000" indent="-360000" algn="l">
              <a:lnSpc>
                <a:spcPct val="108000"/>
              </a:lnSpc>
              <a:spcBef>
                <a:spcPts val="300"/>
              </a:spcBef>
              <a:spcAft>
                <a:spcPts val="300"/>
              </a:spcAft>
              <a:buClrTx/>
              <a:buSzPct val="100000"/>
              <a:buFont typeface="Wingdings" panose="05000000000000000000" pitchFamily="2" charset="2"/>
              <a:buChar char="Ø"/>
            </a:pPr>
            <a:r>
              <a:rPr lang="it-IT" sz="1800" b="1" dirty="0">
                <a:solidFill>
                  <a:schemeClr val="tx1"/>
                </a:solidFill>
                <a:effectLst>
                  <a:outerShdw blurRad="38100" dist="38100" dir="2700000" algn="tl">
                    <a:srgbClr val="000000">
                      <a:alpha val="43137"/>
                    </a:srgbClr>
                  </a:outerShdw>
                </a:effectLst>
              </a:rPr>
              <a:t>STRATO: 0-20 cm</a:t>
            </a:r>
          </a:p>
          <a:p>
            <a:pPr marL="540000" indent="-360000" algn="l">
              <a:lnSpc>
                <a:spcPct val="108000"/>
              </a:lnSpc>
              <a:spcBef>
                <a:spcPts val="300"/>
              </a:spcBef>
              <a:spcAft>
                <a:spcPts val="300"/>
              </a:spcAft>
              <a:buClrTx/>
              <a:buSzPct val="100000"/>
              <a:buFont typeface="Wingdings" panose="05000000000000000000" pitchFamily="2" charset="2"/>
              <a:buChar char="Ø"/>
            </a:pPr>
            <a:r>
              <a:rPr lang="it-IT" sz="1800" b="1" dirty="0">
                <a:solidFill>
                  <a:schemeClr val="tx1"/>
                </a:solidFill>
                <a:effectLst>
                  <a:outerShdw blurRad="38100" dist="38100" dir="2700000" algn="tl">
                    <a:srgbClr val="000000">
                      <a:alpha val="43137"/>
                    </a:srgbClr>
                  </a:outerShdw>
                </a:effectLst>
              </a:rPr>
              <a:t>N° REPLICHE PER VIGNETO: 6</a:t>
            </a:r>
          </a:p>
        </p:txBody>
      </p:sp>
      <p:grpSp>
        <p:nvGrpSpPr>
          <p:cNvPr id="2" name="Gruppo 1">
            <a:extLst>
              <a:ext uri="{FF2B5EF4-FFF2-40B4-BE49-F238E27FC236}">
                <a16:creationId xmlns:a16="http://schemas.microsoft.com/office/drawing/2014/main" id="{4CE2D51D-BB73-789F-ED56-9EEDAAE7F75C}"/>
              </a:ext>
            </a:extLst>
          </p:cNvPr>
          <p:cNvGrpSpPr/>
          <p:nvPr/>
        </p:nvGrpSpPr>
        <p:grpSpPr>
          <a:xfrm>
            <a:off x="0" y="314825"/>
            <a:ext cx="12192000" cy="6589122"/>
            <a:chOff x="0" y="314825"/>
            <a:chExt cx="12192000" cy="6589122"/>
          </a:xfrm>
        </p:grpSpPr>
        <p:sp>
          <p:nvSpPr>
            <p:cNvPr id="3" name="Google Shape;143;g310afb7404f_9_75">
              <a:extLst>
                <a:ext uri="{FF2B5EF4-FFF2-40B4-BE49-F238E27FC236}">
                  <a16:creationId xmlns:a16="http://schemas.microsoft.com/office/drawing/2014/main" id="{32D37C09-F763-2922-881F-98F2F5B13668}"/>
                </a:ext>
              </a:extLst>
            </p:cNvPr>
            <p:cNvSpPr txBox="1"/>
            <p:nvPr/>
          </p:nvSpPr>
          <p:spPr>
            <a:xfrm>
              <a:off x="0" y="6615947"/>
              <a:ext cx="12192000" cy="28800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 name="Google Shape;144;g310afb7404f_9_75">
              <a:extLst>
                <a:ext uri="{FF2B5EF4-FFF2-40B4-BE49-F238E27FC236}">
                  <a16:creationId xmlns:a16="http://schemas.microsoft.com/office/drawing/2014/main" id="{C30F2B4B-99E3-E752-B293-BF502C6B43CA}"/>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9" name="Google Shape;145;g310afb7404f_9_75">
              <a:extLst>
                <a:ext uri="{FF2B5EF4-FFF2-40B4-BE49-F238E27FC236}">
                  <a16:creationId xmlns:a16="http://schemas.microsoft.com/office/drawing/2014/main" id="{6768BE42-0534-AD79-1EEA-E524204E03A5}"/>
                </a:ext>
              </a:extLst>
            </p:cNvPr>
            <p:cNvPicPr preferRelativeResize="0"/>
            <p:nvPr/>
          </p:nvPicPr>
          <p:blipFill>
            <a:blip r:embed="rId5">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1994172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noProof="0" dirty="0"/>
          </a:p>
        </p:txBody>
      </p:sp>
      <p:sp>
        <p:nvSpPr>
          <p:cNvPr id="2" name="Titolo 1">
            <a:extLst>
              <a:ext uri="{FF2B5EF4-FFF2-40B4-BE49-F238E27FC236}">
                <a16:creationId xmlns:a16="http://schemas.microsoft.com/office/drawing/2014/main" id="{D8C8999B-3E3A-877A-7185-4B9AF3F56D0B}"/>
              </a:ext>
            </a:extLst>
          </p:cNvPr>
          <p:cNvSpPr>
            <a:spLocks noGrp="1"/>
          </p:cNvSpPr>
          <p:nvPr>
            <p:ph type="title"/>
          </p:nvPr>
        </p:nvSpPr>
        <p:spPr>
          <a:xfrm>
            <a:off x="6657714" y="413278"/>
            <a:ext cx="5111530" cy="1644599"/>
          </a:xfrm>
        </p:spPr>
        <p:txBody>
          <a:bodyPr vert="horz" lIns="91440" tIns="45720" rIns="91440" bIns="45720" rtlCol="0" anchor="b">
            <a:normAutofit/>
          </a:bodyPr>
          <a:lstStyle/>
          <a:p>
            <a:pPr algn="ctr">
              <a:lnSpc>
                <a:spcPct val="110000"/>
              </a:lnSpc>
              <a:spcBef>
                <a:spcPct val="0"/>
              </a:spcBef>
            </a:pPr>
            <a:r>
              <a:rPr lang="it-IT" sz="3300" b="1" kern="1200" noProof="0" dirty="0">
                <a:solidFill>
                  <a:schemeClr val="tx1"/>
                </a:solidFill>
                <a:latin typeface="Calibri" panose="020F0502020204030204" pitchFamily="34" charset="0"/>
                <a:ea typeface="+mj-ea"/>
                <a:cs typeface="Calibri" panose="020F0502020204030204" pitchFamily="34" charset="0"/>
              </a:rPr>
              <a:t>METODI DI ANALISI</a:t>
            </a:r>
            <a:br>
              <a:rPr lang="it-IT" sz="3200" b="1" kern="1200" noProof="0" dirty="0">
                <a:solidFill>
                  <a:schemeClr val="tx1"/>
                </a:solidFill>
                <a:latin typeface="Calibri" panose="020F0502020204030204" pitchFamily="34" charset="0"/>
                <a:ea typeface="+mj-ea"/>
                <a:cs typeface="Calibri" panose="020F0502020204030204" pitchFamily="34" charset="0"/>
              </a:rPr>
            </a:br>
            <a:r>
              <a:rPr lang="it-IT" sz="2200" b="1" kern="1200" noProof="0" dirty="0">
                <a:solidFill>
                  <a:schemeClr val="tx1"/>
                </a:solidFill>
                <a:latin typeface="Calibri" panose="020F0502020204030204" pitchFamily="34" charset="0"/>
                <a:ea typeface="+mj-ea"/>
                <a:cs typeface="Calibri" panose="020F0502020204030204" pitchFamily="34" charset="0"/>
              </a:rPr>
              <a:t>Metodi ufficiali di analisi chimica dei suoli </a:t>
            </a:r>
            <a:br>
              <a:rPr lang="it-IT" sz="2200" b="1" kern="1200" noProof="0" dirty="0">
                <a:solidFill>
                  <a:schemeClr val="tx1"/>
                </a:solidFill>
                <a:latin typeface="Calibri" panose="020F0502020204030204" pitchFamily="34" charset="0"/>
                <a:ea typeface="+mj-ea"/>
                <a:cs typeface="Calibri" panose="020F0502020204030204" pitchFamily="34" charset="0"/>
              </a:rPr>
            </a:br>
            <a:r>
              <a:rPr lang="it-IT" sz="1600" i="1" kern="1200" noProof="0" dirty="0">
                <a:solidFill>
                  <a:schemeClr val="tx1"/>
                </a:solidFill>
                <a:latin typeface="Calibri" panose="020F0502020204030204" pitchFamily="34" charset="0"/>
                <a:ea typeface="+mj-ea"/>
                <a:cs typeface="Calibri" panose="020F0502020204030204" pitchFamily="34" charset="0"/>
              </a:rPr>
              <a:t>DM13/9/99 suppl. </a:t>
            </a:r>
            <a:r>
              <a:rPr lang="it-IT" sz="1600" i="1" kern="1200" noProof="0" dirty="0" err="1">
                <a:solidFill>
                  <a:schemeClr val="tx1"/>
                </a:solidFill>
                <a:latin typeface="Calibri" panose="020F0502020204030204" pitchFamily="34" charset="0"/>
                <a:ea typeface="+mj-ea"/>
                <a:cs typeface="Calibri" panose="020F0502020204030204" pitchFamily="34" charset="0"/>
              </a:rPr>
              <a:t>ord</a:t>
            </a:r>
            <a:r>
              <a:rPr lang="it-IT" sz="1600" i="1" kern="1200" noProof="0" dirty="0">
                <a:solidFill>
                  <a:schemeClr val="tx1"/>
                </a:solidFill>
                <a:latin typeface="Calibri" panose="020F0502020204030204" pitchFamily="34" charset="0"/>
                <a:ea typeface="+mj-ea"/>
                <a:cs typeface="Calibri" panose="020F0502020204030204" pitchFamily="34" charset="0"/>
              </a:rPr>
              <a:t>. N°185 GU n°248 del 21/10/99</a:t>
            </a:r>
            <a:endParaRPr lang="it-IT" sz="1600" b="1" i="1" kern="1200" noProof="0" dirty="0">
              <a:solidFill>
                <a:schemeClr val="tx1"/>
              </a:solidFill>
              <a:latin typeface="Calibri" panose="020F0502020204030204" pitchFamily="34" charset="0"/>
              <a:ea typeface="+mj-ea"/>
              <a:cs typeface="Calibri" panose="020F0502020204030204" pitchFamily="34" charset="0"/>
            </a:endParaRPr>
          </a:p>
        </p:txBody>
      </p:sp>
      <p:sp>
        <p:nvSpPr>
          <p:cNvPr id="27" name="Oval 2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noProof="0" dirty="0"/>
          </a:p>
        </p:txBody>
      </p:sp>
      <p:pic>
        <p:nvPicPr>
          <p:cNvPr id="8" name="Immagine 7">
            <a:extLst>
              <a:ext uri="{FF2B5EF4-FFF2-40B4-BE49-F238E27FC236}">
                <a16:creationId xmlns:a16="http://schemas.microsoft.com/office/drawing/2014/main" id="{5EBA83D1-1005-843E-48F6-9C9A9492813E}"/>
              </a:ext>
            </a:extLst>
          </p:cNvPr>
          <p:cNvPicPr>
            <a:picLocks noChangeAspect="1"/>
          </p:cNvPicPr>
          <p:nvPr/>
        </p:nvPicPr>
        <p:blipFill>
          <a:blip r:embed="rId3"/>
          <a:srcRect t="23480" r="1" b="20271"/>
          <a:stretch>
            <a:fillRect/>
          </a:stretch>
        </p:blipFill>
        <p:spPr>
          <a:xfrm>
            <a:off x="126035"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it-IT" noProof="0" dirty="0"/>
          </a:p>
        </p:txBody>
      </p:sp>
      <p:sp>
        <p:nvSpPr>
          <p:cNvPr id="3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it-IT" noProof="0" dirty="0"/>
          </a:p>
        </p:txBody>
      </p:sp>
      <p:sp>
        <p:nvSpPr>
          <p:cNvPr id="20" name="CasellaDiTesto 19">
            <a:extLst>
              <a:ext uri="{FF2B5EF4-FFF2-40B4-BE49-F238E27FC236}">
                <a16:creationId xmlns:a16="http://schemas.microsoft.com/office/drawing/2014/main" id="{99A57D63-C020-5C29-8DE6-DF1C521CDE1E}"/>
              </a:ext>
            </a:extLst>
          </p:cNvPr>
          <p:cNvSpPr txBox="1"/>
          <p:nvPr/>
        </p:nvSpPr>
        <p:spPr>
          <a:xfrm>
            <a:off x="6065155" y="2579483"/>
            <a:ext cx="5521006" cy="4012157"/>
          </a:xfrm>
          <a:prstGeom prst="rect">
            <a:avLst/>
          </a:prstGeom>
        </p:spPr>
        <p:txBody>
          <a:bodyPr vert="horz" lIns="91440" tIns="45720" rIns="91440" bIns="45720" rtlCol="0" anchor="t">
            <a:normAutofit/>
          </a:bodyPr>
          <a:lstStyle/>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ea typeface="+mn-ea"/>
                <a:cs typeface="Calibri" panose="020F0502020204030204" pitchFamily="34" charset="0"/>
              </a:rPr>
              <a:t>Tessitura</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 setacciatura ad umido e con l’impiego dell’idrometro.</a:t>
            </a:r>
          </a:p>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ea typeface="+mn-ea"/>
                <a:cs typeface="Calibri" panose="020F0502020204030204" pitchFamily="34" charset="0"/>
              </a:rPr>
              <a:t>Reazione (pH)</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 misura potenziometrica sulla sospensione terreno/acqua (p/v 1:2,5).</a:t>
            </a:r>
          </a:p>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ea typeface="+mn-ea"/>
                <a:cs typeface="Calibri" panose="020F0502020204030204" pitchFamily="34" charset="0"/>
              </a:rPr>
              <a:t>Calcare totale (IC):</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 metodo volumetrico.</a:t>
            </a:r>
          </a:p>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cs typeface="Calibri" panose="020F0502020204030204" pitchFamily="34" charset="0"/>
              </a:rPr>
              <a:t>N totale</a:t>
            </a:r>
            <a:r>
              <a:rPr lang="it-IT" sz="1600" kern="1200" noProof="0" dirty="0">
                <a:solidFill>
                  <a:schemeClr val="tx1">
                    <a:alpha val="80000"/>
                  </a:schemeClr>
                </a:solidFill>
                <a:latin typeface="Calibri" panose="020F0502020204030204" pitchFamily="34" charset="0"/>
                <a:cs typeface="Calibri" panose="020F0502020204030204" pitchFamily="34" charset="0"/>
              </a:rPr>
              <a:t>: per combustione (con analizzatore elementare Vario Macro, </a:t>
            </a:r>
            <a:r>
              <a:rPr lang="it-IT" sz="1600" kern="1200" noProof="0" dirty="0" err="1">
                <a:solidFill>
                  <a:schemeClr val="tx1">
                    <a:alpha val="80000"/>
                  </a:schemeClr>
                </a:solidFill>
                <a:latin typeface="Calibri" panose="020F0502020204030204" pitchFamily="34" charset="0"/>
                <a:cs typeface="Calibri" panose="020F0502020204030204" pitchFamily="34" charset="0"/>
              </a:rPr>
              <a:t>Elementar</a:t>
            </a:r>
            <a:r>
              <a:rPr lang="it-IT" sz="1600" kern="1200" noProof="0" dirty="0">
                <a:solidFill>
                  <a:schemeClr val="tx1">
                    <a:alpha val="80000"/>
                  </a:schemeClr>
                </a:solidFill>
                <a:latin typeface="Calibri" panose="020F0502020204030204" pitchFamily="34" charset="0"/>
                <a:cs typeface="Calibri" panose="020F0502020204030204" pitchFamily="34" charset="0"/>
              </a:rPr>
              <a:t>).</a:t>
            </a:r>
            <a:endParaRPr lang="it-IT" sz="1600" kern="1200" noProof="0" dirty="0">
              <a:solidFill>
                <a:schemeClr val="tx1">
                  <a:alpha val="80000"/>
                </a:schemeClr>
              </a:solidFill>
              <a:latin typeface="Calibri" panose="020F0502020204030204" pitchFamily="34" charset="0"/>
              <a:ea typeface="+mn-ea"/>
              <a:cs typeface="Calibri" panose="020F0502020204030204" pitchFamily="34" charset="0"/>
            </a:endParaRPr>
          </a:p>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ea typeface="+mn-ea"/>
                <a:cs typeface="Calibri" panose="020F0502020204030204" pitchFamily="34" charset="0"/>
              </a:rPr>
              <a:t>Sostanza organica (SOM)</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 C totale per combustione, C organico calcolato per sottrazione del carbonio inorganico (TC – IC). Fattore di conversione per la stima della SOM: 1,724).</a:t>
            </a:r>
          </a:p>
          <a:p>
            <a:pPr marL="342900" indent="-285750">
              <a:spcBef>
                <a:spcPts val="300"/>
              </a:spcBef>
              <a:spcAft>
                <a:spcPts val="300"/>
              </a:spcAft>
              <a:buFont typeface="Wingdings" panose="05000000000000000000" pitchFamily="2" charset="2"/>
              <a:buChar char="Ø"/>
            </a:pPr>
            <a:r>
              <a:rPr lang="it-IT" sz="1600" u="sng" kern="1200" noProof="0" dirty="0">
                <a:solidFill>
                  <a:schemeClr val="tx1">
                    <a:alpha val="80000"/>
                  </a:schemeClr>
                </a:solidFill>
                <a:latin typeface="Calibri" panose="020F0502020204030204" pitchFamily="34" charset="0"/>
                <a:ea typeface="+mn-ea"/>
                <a:cs typeface="Calibri" panose="020F0502020204030204" pitchFamily="34" charset="0"/>
              </a:rPr>
              <a:t>Cu e Zn disponibili</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 estrazione in DTPA/CaCl</a:t>
            </a:r>
            <a:r>
              <a:rPr lang="it-IT" sz="1600" kern="1200" baseline="-25000" noProof="0" dirty="0">
                <a:solidFill>
                  <a:schemeClr val="tx1">
                    <a:alpha val="80000"/>
                  </a:schemeClr>
                </a:solidFill>
                <a:latin typeface="Calibri" panose="020F0502020204030204" pitchFamily="34" charset="0"/>
                <a:ea typeface="+mn-ea"/>
                <a:cs typeface="Calibri" panose="020F0502020204030204" pitchFamily="34" charset="0"/>
              </a:rPr>
              <a:t>2</a:t>
            </a:r>
            <a:r>
              <a:rPr lang="it-IT" sz="1600" kern="1200" noProof="0" dirty="0">
                <a:solidFill>
                  <a:schemeClr val="tx1">
                    <a:alpha val="80000"/>
                  </a:schemeClr>
                </a:solidFill>
                <a:latin typeface="Calibri" panose="020F0502020204030204" pitchFamily="34" charset="0"/>
                <a:ea typeface="+mn-ea"/>
                <a:cs typeface="Calibri" panose="020F0502020204030204" pitchFamily="34" charset="0"/>
              </a:rPr>
              <a:t>/TEA pH 7.3 e determinazione mediante ICP-OES (Optima 8300, Perkin Elmer).</a:t>
            </a:r>
          </a:p>
        </p:txBody>
      </p:sp>
      <p:sp>
        <p:nvSpPr>
          <p:cNvPr id="3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it-IT" noProof="0" dirty="0"/>
          </a:p>
        </p:txBody>
      </p:sp>
      <p:cxnSp>
        <p:nvCxnSpPr>
          <p:cNvPr id="3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3" name="Gruppo 2">
            <a:extLst>
              <a:ext uri="{FF2B5EF4-FFF2-40B4-BE49-F238E27FC236}">
                <a16:creationId xmlns:a16="http://schemas.microsoft.com/office/drawing/2014/main" id="{34105F77-D17B-CC6D-65DC-A407ED6BC19E}"/>
              </a:ext>
            </a:extLst>
          </p:cNvPr>
          <p:cNvGrpSpPr/>
          <p:nvPr/>
        </p:nvGrpSpPr>
        <p:grpSpPr>
          <a:xfrm>
            <a:off x="0" y="314825"/>
            <a:ext cx="12192000" cy="6544762"/>
            <a:chOff x="0" y="314825"/>
            <a:chExt cx="12192000" cy="6544762"/>
          </a:xfrm>
        </p:grpSpPr>
        <p:sp>
          <p:nvSpPr>
            <p:cNvPr id="9" name="Google Shape;143;g310afb7404f_9_75">
              <a:extLst>
                <a:ext uri="{FF2B5EF4-FFF2-40B4-BE49-F238E27FC236}">
                  <a16:creationId xmlns:a16="http://schemas.microsoft.com/office/drawing/2014/main" id="{4AB87EEA-F918-6DCA-1AED-AE64CE604B90}"/>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lang="it-IT" sz="1800" noProof="0" dirty="0">
                <a:solidFill>
                  <a:schemeClr val="dk1"/>
                </a:solidFill>
                <a:latin typeface="Calibri"/>
                <a:ea typeface="Calibri"/>
                <a:cs typeface="Calibri"/>
                <a:sym typeface="Calibri"/>
              </a:endParaRPr>
            </a:p>
          </p:txBody>
        </p:sp>
        <p:sp>
          <p:nvSpPr>
            <p:cNvPr id="10" name="Google Shape;144;g310afb7404f_9_75">
              <a:extLst>
                <a:ext uri="{FF2B5EF4-FFF2-40B4-BE49-F238E27FC236}">
                  <a16:creationId xmlns:a16="http://schemas.microsoft.com/office/drawing/2014/main" id="{DE8730A0-C3DC-D29E-3708-CA8654F7C52E}"/>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noProof="0" dirty="0">
                  <a:solidFill>
                    <a:schemeClr val="lt1"/>
                  </a:solidFill>
                  <a:latin typeface="Calibri"/>
                  <a:ea typeface="Calibri"/>
                  <a:cs typeface="Calibri"/>
                  <a:sym typeface="Calibri"/>
                </a:rPr>
                <a:t>CENTRO TRASFERIMENTO TECNOLOGICO</a:t>
              </a:r>
              <a:endParaRPr lang="it-IT" noProof="0" dirty="0"/>
            </a:p>
          </p:txBody>
        </p:sp>
        <p:pic>
          <p:nvPicPr>
            <p:cNvPr id="11" name="Google Shape;145;g310afb7404f_9_75">
              <a:extLst>
                <a:ext uri="{FF2B5EF4-FFF2-40B4-BE49-F238E27FC236}">
                  <a16:creationId xmlns:a16="http://schemas.microsoft.com/office/drawing/2014/main" id="{E40F9BFA-C198-81AA-017B-01FA0F57DB7A}"/>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3674224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1">
            <a:extLst>
              <a:ext uri="{FF2B5EF4-FFF2-40B4-BE49-F238E27FC236}">
                <a16:creationId xmlns:a16="http://schemas.microsoft.com/office/drawing/2014/main" id="{9CDA28C4-CB31-455D-01FF-F7B747BD3D4F}"/>
              </a:ext>
            </a:extLst>
          </p:cNvPr>
          <p:cNvSpPr>
            <a:spLocks noGrp="1"/>
          </p:cNvSpPr>
          <p:nvPr>
            <p:ph type="title"/>
          </p:nvPr>
        </p:nvSpPr>
        <p:spPr>
          <a:xfrm>
            <a:off x="545772" y="669996"/>
            <a:ext cx="11100457" cy="1898118"/>
          </a:xfrm>
        </p:spPr>
        <p:txBody>
          <a:bodyPr vert="horz" lIns="91440" tIns="45720" rIns="91440" bIns="45720" rtlCol="0" anchor="ctr">
            <a:normAutofit/>
          </a:bodyPr>
          <a:lstStyle/>
          <a:p>
            <a:pPr>
              <a:lnSpc>
                <a:spcPct val="110000"/>
              </a:lnSpc>
              <a:spcBef>
                <a:spcPct val="0"/>
              </a:spcBef>
            </a:pPr>
            <a:r>
              <a:rPr lang="it-IT" sz="3000" b="1" kern="1200" dirty="0">
                <a:solidFill>
                  <a:schemeClr val="tx1"/>
                </a:solidFill>
                <a:latin typeface="Calibri" panose="020F0502020204030204" pitchFamily="34" charset="0"/>
                <a:ea typeface="+mj-ea"/>
                <a:cs typeface="Calibri" panose="020F0502020204030204" pitchFamily="34" charset="0"/>
              </a:rPr>
              <a:t>ANALISI METABARCODING DELLA COMUNITÀ MICROBICA DEL SUOLO</a:t>
            </a:r>
            <a:br>
              <a:rPr lang="it-IT" sz="3000" b="1" kern="1200" dirty="0">
                <a:solidFill>
                  <a:schemeClr val="tx1"/>
                </a:solidFill>
                <a:latin typeface="Calibri" panose="020F0502020204030204" pitchFamily="34" charset="0"/>
                <a:ea typeface="+mj-ea"/>
                <a:cs typeface="Calibri" panose="020F0502020204030204" pitchFamily="34" charset="0"/>
              </a:rPr>
            </a:br>
            <a:r>
              <a:rPr lang="it-IT" sz="2800" i="1" kern="1200" dirty="0">
                <a:solidFill>
                  <a:schemeClr val="tx1"/>
                </a:solidFill>
                <a:latin typeface="Calibri" panose="020F0502020204030204" pitchFamily="34" charset="0"/>
                <a:ea typeface="+mj-ea"/>
                <a:cs typeface="Calibri" panose="020F0502020204030204" pitchFamily="34" charset="0"/>
              </a:rPr>
              <a:t>Caratterizzazione tassonomica mediante sequenziamento NGS (Illumina) di ampliconi 16S/ITS</a:t>
            </a:r>
            <a:endParaRPr lang="en-US" sz="2800" i="1" kern="1200" dirty="0">
              <a:solidFill>
                <a:schemeClr val="tx1"/>
              </a:solidFill>
              <a:latin typeface="Calibri" panose="020F0502020204030204" pitchFamily="34" charset="0"/>
              <a:ea typeface="+mj-ea"/>
              <a:cs typeface="Calibri" panose="020F0502020204030204" pitchFamily="34" charset="0"/>
            </a:endParaRPr>
          </a:p>
        </p:txBody>
      </p:sp>
      <p:pic>
        <p:nvPicPr>
          <p:cNvPr id="5" name="Immagine 4" descr="Immagine che contiene terreno, persona, invertebrato, aria aperta&#10;&#10;Descrizione generata automaticamente">
            <a:extLst>
              <a:ext uri="{FF2B5EF4-FFF2-40B4-BE49-F238E27FC236}">
                <a16:creationId xmlns:a16="http://schemas.microsoft.com/office/drawing/2014/main" id="{4E30C362-AC90-E02F-79CA-BDF17223E63C}"/>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90474" y="2622577"/>
            <a:ext cx="4292599" cy="3605784"/>
          </a:xfrm>
          <a:prstGeom prst="rect">
            <a:avLst/>
          </a:prstGeom>
        </p:spPr>
      </p:pic>
      <p:pic>
        <p:nvPicPr>
          <p:cNvPr id="6" name="Immagine 5">
            <a:extLst>
              <a:ext uri="{FF2B5EF4-FFF2-40B4-BE49-F238E27FC236}">
                <a16:creationId xmlns:a16="http://schemas.microsoft.com/office/drawing/2014/main" id="{7955213C-7C54-480A-EB0E-BCB44B0007D0}"/>
              </a:ext>
            </a:extLst>
          </p:cNvPr>
          <p:cNvPicPr>
            <a:picLocks noChangeAspect="1"/>
          </p:cNvPicPr>
          <p:nvPr/>
        </p:nvPicPr>
        <p:blipFill>
          <a:blip r:embed="rId3" cstate="email">
            <a:extLst>
              <a:ext uri="{28A0092B-C50C-407E-A947-70E740481C1C}">
                <a14:useLocalDpi xmlns:a14="http://schemas.microsoft.com/office/drawing/2010/main" val="0"/>
              </a:ext>
            </a:extLst>
          </a:blip>
          <a:srcRect t="6689"/>
          <a:stretch>
            <a:fillRect/>
          </a:stretch>
        </p:blipFill>
        <p:spPr>
          <a:xfrm>
            <a:off x="5050783" y="2678495"/>
            <a:ext cx="6870458" cy="3493948"/>
          </a:xfrm>
          <a:prstGeom prst="rect">
            <a:avLst/>
          </a:prstGeom>
        </p:spPr>
      </p:pic>
      <p:grpSp>
        <p:nvGrpSpPr>
          <p:cNvPr id="7" name="Gruppo 6">
            <a:extLst>
              <a:ext uri="{FF2B5EF4-FFF2-40B4-BE49-F238E27FC236}">
                <a16:creationId xmlns:a16="http://schemas.microsoft.com/office/drawing/2014/main" id="{04EE5389-65BE-1B54-6DBA-07DAC169C2B5}"/>
              </a:ext>
            </a:extLst>
          </p:cNvPr>
          <p:cNvGrpSpPr/>
          <p:nvPr/>
        </p:nvGrpSpPr>
        <p:grpSpPr>
          <a:xfrm>
            <a:off x="0" y="314825"/>
            <a:ext cx="12192000" cy="6589122"/>
            <a:chOff x="0" y="314825"/>
            <a:chExt cx="12192000" cy="6589122"/>
          </a:xfrm>
        </p:grpSpPr>
        <p:sp>
          <p:nvSpPr>
            <p:cNvPr id="8" name="Google Shape;143;g310afb7404f_9_75">
              <a:extLst>
                <a:ext uri="{FF2B5EF4-FFF2-40B4-BE49-F238E27FC236}">
                  <a16:creationId xmlns:a16="http://schemas.microsoft.com/office/drawing/2014/main" id="{945B0C20-F5D6-58BD-2FA8-58971BC1B973}"/>
                </a:ext>
              </a:extLst>
            </p:cNvPr>
            <p:cNvSpPr txBox="1"/>
            <p:nvPr/>
          </p:nvSpPr>
          <p:spPr>
            <a:xfrm>
              <a:off x="0" y="6615947"/>
              <a:ext cx="12192000" cy="28800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 name="Google Shape;144;g310afb7404f_9_75">
              <a:extLst>
                <a:ext uri="{FF2B5EF4-FFF2-40B4-BE49-F238E27FC236}">
                  <a16:creationId xmlns:a16="http://schemas.microsoft.com/office/drawing/2014/main" id="{B1CCEEB5-E1E8-6B5A-F777-9AD0993ED59A}"/>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0" name="Google Shape;145;g310afb7404f_9_75">
              <a:extLst>
                <a:ext uri="{FF2B5EF4-FFF2-40B4-BE49-F238E27FC236}">
                  <a16:creationId xmlns:a16="http://schemas.microsoft.com/office/drawing/2014/main" id="{A98EB197-EC90-1A2D-5533-60E054BB1712}"/>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3991563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346B331-CBDB-45A7-D31B-C88EE55683BA}"/>
              </a:ext>
            </a:extLst>
          </p:cNvPr>
          <p:cNvSpPr>
            <a:spLocks noGrp="1"/>
          </p:cNvSpPr>
          <p:nvPr>
            <p:ph type="title"/>
          </p:nvPr>
        </p:nvSpPr>
        <p:spPr>
          <a:xfrm>
            <a:off x="1211499" y="647237"/>
            <a:ext cx="9769002" cy="1325563"/>
          </a:xfrm>
        </p:spPr>
        <p:txBody>
          <a:bodyPr/>
          <a:lstStyle/>
          <a:p>
            <a:pPr>
              <a:lnSpc>
                <a:spcPct val="110000"/>
              </a:lnSpc>
            </a:pPr>
            <a:r>
              <a:rPr lang="it-IT" sz="3000" b="1" kern="1200" dirty="0">
                <a:solidFill>
                  <a:schemeClr val="tx1"/>
                </a:solidFill>
                <a:latin typeface="Calibri" panose="020F0502020204030204" pitchFamily="34" charset="0"/>
                <a:ea typeface="+mj-ea"/>
                <a:cs typeface="Calibri" panose="020F0502020204030204" pitchFamily="34" charset="0"/>
              </a:rPr>
              <a:t>ANALISI DELLA COMUNITÀ DI MICROARTROPODI DEL SUOLO</a:t>
            </a:r>
            <a:br>
              <a:rPr lang="it-IT" sz="3000" b="1" kern="1200" dirty="0">
                <a:solidFill>
                  <a:schemeClr val="tx1"/>
                </a:solidFill>
                <a:latin typeface="Calibri" panose="020F0502020204030204" pitchFamily="34" charset="0"/>
                <a:ea typeface="+mj-ea"/>
                <a:cs typeface="Calibri" panose="020F0502020204030204" pitchFamily="34" charset="0"/>
              </a:rPr>
            </a:br>
            <a:r>
              <a:rPr lang="it-IT" sz="2800" i="1" kern="1200" dirty="0">
                <a:solidFill>
                  <a:schemeClr val="tx1"/>
                </a:solidFill>
                <a:latin typeface="Calibri" panose="020F0502020204030204" pitchFamily="34" charset="0"/>
                <a:ea typeface="+mj-ea"/>
                <a:cs typeface="Calibri" panose="020F0502020204030204" pitchFamily="34" charset="0"/>
              </a:rPr>
              <a:t>Parisi, 2001</a:t>
            </a:r>
            <a:endParaRPr lang="en-GB" sz="2800" i="1" kern="1200" dirty="0">
              <a:solidFill>
                <a:schemeClr val="tx1"/>
              </a:solidFill>
              <a:latin typeface="Calibri" panose="020F0502020204030204" pitchFamily="34" charset="0"/>
              <a:ea typeface="+mj-ea"/>
              <a:cs typeface="Calibri" panose="020F0502020204030204" pitchFamily="34" charset="0"/>
            </a:endParaRPr>
          </a:p>
        </p:txBody>
      </p:sp>
      <p:pic>
        <p:nvPicPr>
          <p:cNvPr id="5" name="Immagine 4">
            <a:extLst>
              <a:ext uri="{FF2B5EF4-FFF2-40B4-BE49-F238E27FC236}">
                <a16:creationId xmlns:a16="http://schemas.microsoft.com/office/drawing/2014/main" id="{F768362A-E14E-06A3-82C2-FEC977336D8F}"/>
              </a:ext>
            </a:extLst>
          </p:cNvPr>
          <p:cNvPicPr>
            <a:picLocks noChangeAspect="1"/>
          </p:cNvPicPr>
          <p:nvPr/>
        </p:nvPicPr>
        <p:blipFill>
          <a:blip r:embed="rId2" cstate="email">
            <a:extLst>
              <a:ext uri="{28A0092B-C50C-407E-A947-70E740481C1C}">
                <a14:useLocalDpi xmlns:a14="http://schemas.microsoft.com/office/drawing/2010/main" val="0"/>
              </a:ext>
            </a:extLst>
          </a:blip>
          <a:srcRect t="6523"/>
          <a:stretch>
            <a:fillRect/>
          </a:stretch>
        </p:blipFill>
        <p:spPr>
          <a:xfrm>
            <a:off x="4756824" y="2058367"/>
            <a:ext cx="7130375" cy="3635597"/>
          </a:xfrm>
          <a:prstGeom prst="rect">
            <a:avLst/>
          </a:prstGeom>
        </p:spPr>
      </p:pic>
      <p:pic>
        <p:nvPicPr>
          <p:cNvPr id="6" name="Immagine 5" descr="Immagine che contiene terreno, persona, invertebrato, aria aperta&#10;&#10;Descrizione generata automaticamente">
            <a:extLst>
              <a:ext uri="{FF2B5EF4-FFF2-40B4-BE49-F238E27FC236}">
                <a16:creationId xmlns:a16="http://schemas.microsoft.com/office/drawing/2014/main" id="{13A5EBAF-75A9-A177-4646-295A50232041}"/>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4801" y="2073273"/>
            <a:ext cx="4292599" cy="3605784"/>
          </a:xfrm>
          <a:prstGeom prst="rect">
            <a:avLst/>
          </a:prstGeom>
        </p:spPr>
      </p:pic>
      <p:sp>
        <p:nvSpPr>
          <p:cNvPr id="8" name="CasellaDiTesto 7">
            <a:extLst>
              <a:ext uri="{FF2B5EF4-FFF2-40B4-BE49-F238E27FC236}">
                <a16:creationId xmlns:a16="http://schemas.microsoft.com/office/drawing/2014/main" id="{7FBB2E57-A6E4-641F-9054-65D1D654294A}"/>
              </a:ext>
            </a:extLst>
          </p:cNvPr>
          <p:cNvSpPr txBox="1"/>
          <p:nvPr/>
        </p:nvSpPr>
        <p:spPr>
          <a:xfrm>
            <a:off x="1562911" y="6140940"/>
            <a:ext cx="9085634" cy="276999"/>
          </a:xfrm>
          <a:prstGeom prst="rect">
            <a:avLst/>
          </a:prstGeom>
          <a:noFill/>
        </p:spPr>
        <p:txBody>
          <a:bodyPr wrap="square">
            <a:spAutoFit/>
          </a:bodyPr>
          <a:lstStyle/>
          <a:p>
            <a:r>
              <a:rPr lang="it-IT" sz="1200" i="1" dirty="0">
                <a:latin typeface="Calibri" panose="020F0502020204030204" pitchFamily="34" charset="0"/>
                <a:cs typeface="Calibri" panose="020F0502020204030204" pitchFamily="34" charset="0"/>
              </a:rPr>
              <a:t>Parisi, V., 2001. La qualità biologica del suolo. Un metodo basato sui microartropodi. Acta </a:t>
            </a:r>
            <a:r>
              <a:rPr lang="it-IT" sz="1200" i="1" dirty="0" err="1">
                <a:latin typeface="Calibri" panose="020F0502020204030204" pitchFamily="34" charset="0"/>
                <a:cs typeface="Calibri" panose="020F0502020204030204" pitchFamily="34" charset="0"/>
              </a:rPr>
              <a:t>Naturalia</a:t>
            </a:r>
            <a:r>
              <a:rPr lang="it-IT" sz="1200" i="1" dirty="0">
                <a:latin typeface="Calibri" panose="020F0502020204030204" pitchFamily="34" charset="0"/>
                <a:cs typeface="Calibri" panose="020F0502020204030204" pitchFamily="34" charset="0"/>
              </a:rPr>
              <a:t> de L’Ateno Parmense 37 (2001): 97–106. </a:t>
            </a:r>
          </a:p>
        </p:txBody>
      </p:sp>
      <p:grpSp>
        <p:nvGrpSpPr>
          <p:cNvPr id="9" name="Gruppo 8">
            <a:extLst>
              <a:ext uri="{FF2B5EF4-FFF2-40B4-BE49-F238E27FC236}">
                <a16:creationId xmlns:a16="http://schemas.microsoft.com/office/drawing/2014/main" id="{9ADC1329-C026-E648-EA7A-0C0A9E33CF6C}"/>
              </a:ext>
            </a:extLst>
          </p:cNvPr>
          <p:cNvGrpSpPr/>
          <p:nvPr/>
        </p:nvGrpSpPr>
        <p:grpSpPr>
          <a:xfrm>
            <a:off x="0" y="314825"/>
            <a:ext cx="12192000" cy="6544762"/>
            <a:chOff x="0" y="314825"/>
            <a:chExt cx="12192000" cy="6544762"/>
          </a:xfrm>
        </p:grpSpPr>
        <p:sp>
          <p:nvSpPr>
            <p:cNvPr id="10" name="Google Shape;143;g310afb7404f_9_75">
              <a:extLst>
                <a:ext uri="{FF2B5EF4-FFF2-40B4-BE49-F238E27FC236}">
                  <a16:creationId xmlns:a16="http://schemas.microsoft.com/office/drawing/2014/main" id="{9CD37393-FF08-D7F8-8E0D-97ACFAE7BDB9}"/>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 name="Google Shape;144;g310afb7404f_9_75">
              <a:extLst>
                <a:ext uri="{FF2B5EF4-FFF2-40B4-BE49-F238E27FC236}">
                  <a16:creationId xmlns:a16="http://schemas.microsoft.com/office/drawing/2014/main" id="{0F4551CB-9242-1B3C-087A-75D03C791E54}"/>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2" name="Google Shape;145;g310afb7404f_9_75">
              <a:extLst>
                <a:ext uri="{FF2B5EF4-FFF2-40B4-BE49-F238E27FC236}">
                  <a16:creationId xmlns:a16="http://schemas.microsoft.com/office/drawing/2014/main" id="{1B08B8F3-22E0-BA9F-6C60-646FDFC63175}"/>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2100874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uppo 19">
            <a:extLst>
              <a:ext uri="{FF2B5EF4-FFF2-40B4-BE49-F238E27FC236}">
                <a16:creationId xmlns:a16="http://schemas.microsoft.com/office/drawing/2014/main" id="{BEBD98B4-7507-457F-B670-B836135E714B}"/>
              </a:ext>
            </a:extLst>
          </p:cNvPr>
          <p:cNvGrpSpPr/>
          <p:nvPr/>
        </p:nvGrpSpPr>
        <p:grpSpPr>
          <a:xfrm>
            <a:off x="0" y="314825"/>
            <a:ext cx="12192000" cy="6544762"/>
            <a:chOff x="0" y="314825"/>
            <a:chExt cx="12192000" cy="6544762"/>
          </a:xfrm>
        </p:grpSpPr>
        <p:sp>
          <p:nvSpPr>
            <p:cNvPr id="21" name="Google Shape;143;g310afb7404f_9_75">
              <a:extLst>
                <a:ext uri="{FF2B5EF4-FFF2-40B4-BE49-F238E27FC236}">
                  <a16:creationId xmlns:a16="http://schemas.microsoft.com/office/drawing/2014/main" id="{19C23B92-3C59-8B35-EE90-40379A679CE7}"/>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2" name="Google Shape;144;g310afb7404f_9_75">
              <a:extLst>
                <a:ext uri="{FF2B5EF4-FFF2-40B4-BE49-F238E27FC236}">
                  <a16:creationId xmlns:a16="http://schemas.microsoft.com/office/drawing/2014/main" id="{795CB4EC-7C27-174A-0070-3F7BC2FB25E2}"/>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23" name="Google Shape;145;g310afb7404f_9_75">
              <a:extLst>
                <a:ext uri="{FF2B5EF4-FFF2-40B4-BE49-F238E27FC236}">
                  <a16:creationId xmlns:a16="http://schemas.microsoft.com/office/drawing/2014/main" id="{00E95875-3688-F770-6B42-CA28243B6B12}"/>
                </a:ext>
              </a:extLst>
            </p:cNvPr>
            <p:cNvPicPr preferRelativeResize="0"/>
            <p:nvPr/>
          </p:nvPicPr>
          <p:blipFill>
            <a:blip r:embed="rId3">
              <a:alphaModFix/>
            </a:blip>
            <a:stretch>
              <a:fillRect/>
            </a:stretch>
          </p:blipFill>
          <p:spPr>
            <a:xfrm>
              <a:off x="333950" y="314825"/>
              <a:ext cx="1558431" cy="490826"/>
            </a:xfrm>
            <a:prstGeom prst="rect">
              <a:avLst/>
            </a:prstGeom>
            <a:noFill/>
            <a:ln>
              <a:noFill/>
            </a:ln>
          </p:spPr>
        </p:pic>
      </p:grpSp>
      <p:sp>
        <p:nvSpPr>
          <p:cNvPr id="24" name="Titolo 23">
            <a:extLst>
              <a:ext uri="{FF2B5EF4-FFF2-40B4-BE49-F238E27FC236}">
                <a16:creationId xmlns:a16="http://schemas.microsoft.com/office/drawing/2014/main" id="{53A042A8-966C-FCB8-3557-A15BD51DF196}"/>
              </a:ext>
            </a:extLst>
          </p:cNvPr>
          <p:cNvSpPr txBox="1">
            <a:spLocks/>
          </p:cNvSpPr>
          <p:nvPr/>
        </p:nvSpPr>
        <p:spPr>
          <a:xfrm>
            <a:off x="838200" y="592587"/>
            <a:ext cx="10515600" cy="59302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it-IT" sz="2800" b="1" dirty="0">
                <a:latin typeface="Calibri" panose="020F0502020204030204" pitchFamily="34" charset="0"/>
                <a:cs typeface="Calibri" panose="020F0502020204030204" pitchFamily="34" charset="0"/>
              </a:rPr>
              <a:t>LE CARATTERISTICHE CHIMICHE DEI SUOLI</a:t>
            </a:r>
            <a:endParaRPr lang="en-GB" sz="2800" b="1" dirty="0">
              <a:latin typeface="Calibri" panose="020F0502020204030204" pitchFamily="34" charset="0"/>
              <a:cs typeface="Calibri" panose="020F0502020204030204" pitchFamily="34" charset="0"/>
            </a:endParaRPr>
          </a:p>
        </p:txBody>
      </p:sp>
      <p:grpSp>
        <p:nvGrpSpPr>
          <p:cNvPr id="28" name="Gruppo 27">
            <a:extLst>
              <a:ext uri="{FF2B5EF4-FFF2-40B4-BE49-F238E27FC236}">
                <a16:creationId xmlns:a16="http://schemas.microsoft.com/office/drawing/2014/main" id="{670F8D0D-AA3F-3B00-C192-CC350DA4E04E}"/>
              </a:ext>
            </a:extLst>
          </p:cNvPr>
          <p:cNvGrpSpPr/>
          <p:nvPr/>
        </p:nvGrpSpPr>
        <p:grpSpPr>
          <a:xfrm>
            <a:off x="1064135" y="5930539"/>
            <a:ext cx="10095826" cy="468000"/>
            <a:chOff x="1064135" y="5930539"/>
            <a:chExt cx="10095826" cy="468000"/>
          </a:xfrm>
        </p:grpSpPr>
        <p:sp>
          <p:nvSpPr>
            <p:cNvPr id="12" name="Segnaposto testo 2">
              <a:extLst>
                <a:ext uri="{FF2B5EF4-FFF2-40B4-BE49-F238E27FC236}">
                  <a16:creationId xmlns:a16="http://schemas.microsoft.com/office/drawing/2014/main" id="{157D4BA5-4E1C-6DA6-92DC-4737AEB66A15}"/>
                </a:ext>
              </a:extLst>
            </p:cNvPr>
            <p:cNvSpPr txBox="1">
              <a:spLocks/>
            </p:cNvSpPr>
            <p:nvPr/>
          </p:nvSpPr>
          <p:spPr>
            <a:xfrm>
              <a:off x="3709410" y="5930539"/>
              <a:ext cx="2160000" cy="468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 profondi</a:t>
              </a:r>
            </a:p>
            <a:p>
              <a:r>
                <a:rPr lang="it-IT" sz="1200" b="1" dirty="0"/>
                <a:t>DMG</a:t>
              </a:r>
              <a:endParaRPr lang="en-GB" sz="1200" b="1" dirty="0"/>
            </a:p>
          </p:txBody>
        </p:sp>
        <p:sp>
          <p:nvSpPr>
            <p:cNvPr id="10" name="Segnaposto testo 2">
              <a:extLst>
                <a:ext uri="{FF2B5EF4-FFF2-40B4-BE49-F238E27FC236}">
                  <a16:creationId xmlns:a16="http://schemas.microsoft.com/office/drawing/2014/main" id="{C8B29C1D-6636-0859-2BF9-3DAF0701812D}"/>
                </a:ext>
              </a:extLst>
            </p:cNvPr>
            <p:cNvSpPr txBox="1">
              <a:spLocks/>
            </p:cNvSpPr>
            <p:nvPr/>
          </p:nvSpPr>
          <p:spPr>
            <a:xfrm>
              <a:off x="8999961" y="5930539"/>
              <a:ext cx="2160000" cy="468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400" dirty="0">
                  <a:solidFill>
                    <a:schemeClr val="tx1"/>
                  </a:solidFill>
                </a:rPr>
                <a:t>Alluvionali franco-limosi</a:t>
              </a:r>
            </a:p>
            <a:p>
              <a:pPr marL="139500" indent="0" algn="ctr">
                <a:spcBef>
                  <a:spcPts val="0"/>
                </a:spcBef>
                <a:buNone/>
              </a:pPr>
              <a:r>
                <a:rPr lang="it-IT" sz="1200" b="1" dirty="0">
                  <a:solidFill>
                    <a:schemeClr val="tx1"/>
                  </a:solidFill>
                </a:rPr>
                <a:t>SLA</a:t>
              </a:r>
            </a:p>
          </p:txBody>
        </p:sp>
        <p:sp>
          <p:nvSpPr>
            <p:cNvPr id="3" name="Segnaposto testo 2">
              <a:extLst>
                <a:ext uri="{FF2B5EF4-FFF2-40B4-BE49-F238E27FC236}">
                  <a16:creationId xmlns:a16="http://schemas.microsoft.com/office/drawing/2014/main" id="{9A41C6E0-1428-4868-1074-EB172C1D2CAD}"/>
                </a:ext>
              </a:extLst>
            </p:cNvPr>
            <p:cNvSpPr txBox="1">
              <a:spLocks/>
            </p:cNvSpPr>
            <p:nvPr/>
          </p:nvSpPr>
          <p:spPr>
            <a:xfrm>
              <a:off x="6354685" y="5930539"/>
              <a:ext cx="2160000" cy="468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a:t>
              </a:r>
            </a:p>
            <a:p>
              <a:r>
                <a:rPr lang="it-IT" sz="1200" b="1" dirty="0"/>
                <a:t>MG</a:t>
              </a:r>
            </a:p>
          </p:txBody>
        </p:sp>
        <p:sp>
          <p:nvSpPr>
            <p:cNvPr id="9" name="Segnaposto testo 2">
              <a:extLst>
                <a:ext uri="{FF2B5EF4-FFF2-40B4-BE49-F238E27FC236}">
                  <a16:creationId xmlns:a16="http://schemas.microsoft.com/office/drawing/2014/main" id="{16875600-9707-74B3-BED1-7F0347E4684A}"/>
                </a:ext>
              </a:extLst>
            </p:cNvPr>
            <p:cNvSpPr txBox="1">
              <a:spLocks/>
            </p:cNvSpPr>
            <p:nvPr/>
          </p:nvSpPr>
          <p:spPr>
            <a:xfrm>
              <a:off x="1064135" y="5930539"/>
              <a:ext cx="2160000" cy="468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Conoidi calcarei dolomitici</a:t>
              </a:r>
            </a:p>
            <a:p>
              <a:r>
                <a:rPr lang="it-IT" sz="1200" b="1" dirty="0"/>
                <a:t>DCC</a:t>
              </a:r>
            </a:p>
          </p:txBody>
        </p:sp>
      </p:grpSp>
      <p:grpSp>
        <p:nvGrpSpPr>
          <p:cNvPr id="26" name="Gruppo 25">
            <a:extLst>
              <a:ext uri="{FF2B5EF4-FFF2-40B4-BE49-F238E27FC236}">
                <a16:creationId xmlns:a16="http://schemas.microsoft.com/office/drawing/2014/main" id="{B730E3C5-62D4-C5DF-EC8C-09BA26164776}"/>
              </a:ext>
            </a:extLst>
          </p:cNvPr>
          <p:cNvGrpSpPr/>
          <p:nvPr/>
        </p:nvGrpSpPr>
        <p:grpSpPr>
          <a:xfrm>
            <a:off x="179610" y="1479134"/>
            <a:ext cx="5760000" cy="4039737"/>
            <a:chOff x="179610" y="1479134"/>
            <a:chExt cx="5760000" cy="4039737"/>
          </a:xfrm>
        </p:grpSpPr>
        <p:pic>
          <p:nvPicPr>
            <p:cNvPr id="5" name="Immagine 4">
              <a:extLst>
                <a:ext uri="{FF2B5EF4-FFF2-40B4-BE49-F238E27FC236}">
                  <a16:creationId xmlns:a16="http://schemas.microsoft.com/office/drawing/2014/main" id="{6AE61D34-2B82-A06F-AB59-A0665724F8F9}"/>
                </a:ext>
              </a:extLst>
            </p:cNvPr>
            <p:cNvPicPr>
              <a:picLocks noChangeAspect="1"/>
            </p:cNvPicPr>
            <p:nvPr/>
          </p:nvPicPr>
          <p:blipFill>
            <a:blip r:embed="rId4"/>
            <a:stretch>
              <a:fillRect/>
            </a:stretch>
          </p:blipFill>
          <p:spPr>
            <a:xfrm>
              <a:off x="179610" y="2062871"/>
              <a:ext cx="5760000" cy="3456000"/>
            </a:xfrm>
            <a:prstGeom prst="rect">
              <a:avLst/>
            </a:prstGeom>
          </p:spPr>
        </p:pic>
        <p:sp>
          <p:nvSpPr>
            <p:cNvPr id="7" name="Titolo 23">
              <a:extLst>
                <a:ext uri="{FF2B5EF4-FFF2-40B4-BE49-F238E27FC236}">
                  <a16:creationId xmlns:a16="http://schemas.microsoft.com/office/drawing/2014/main" id="{AD7425A1-8C30-D905-EC08-4BB88D497CD5}"/>
                </a:ext>
              </a:extLst>
            </p:cNvPr>
            <p:cNvSpPr txBox="1">
              <a:spLocks/>
            </p:cNvSpPr>
            <p:nvPr/>
          </p:nvSpPr>
          <p:spPr>
            <a:xfrm>
              <a:off x="857866" y="1479134"/>
              <a:ext cx="4756355" cy="593027"/>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it-IT" sz="2400" b="1" dirty="0"/>
                <a:t>La sostanza organica</a:t>
              </a:r>
              <a:endParaRPr lang="en-GB" sz="2400" b="1" dirty="0"/>
            </a:p>
          </p:txBody>
        </p:sp>
        <p:sp>
          <p:nvSpPr>
            <p:cNvPr id="13" name="CasellaDiTesto 12">
              <a:extLst>
                <a:ext uri="{FF2B5EF4-FFF2-40B4-BE49-F238E27FC236}">
                  <a16:creationId xmlns:a16="http://schemas.microsoft.com/office/drawing/2014/main" id="{F23A23F2-ED1F-31CA-994F-3EA7A38DBA21}"/>
                </a:ext>
              </a:extLst>
            </p:cNvPr>
            <p:cNvSpPr txBox="1"/>
            <p:nvPr/>
          </p:nvSpPr>
          <p:spPr>
            <a:xfrm>
              <a:off x="1131129" y="1904793"/>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a</a:t>
              </a:r>
              <a:endParaRPr lang="en-GB" sz="1800" b="1" dirty="0">
                <a:solidFill>
                  <a:srgbClr val="FF0000"/>
                </a:solidFill>
                <a:latin typeface="Calibri" panose="020F0502020204030204" pitchFamily="34" charset="0"/>
                <a:cs typeface="Calibri" panose="020F0502020204030204" pitchFamily="34" charset="0"/>
              </a:endParaRPr>
            </a:p>
          </p:txBody>
        </p:sp>
        <p:sp>
          <p:nvSpPr>
            <p:cNvPr id="14" name="CasellaDiTesto 13">
              <a:extLst>
                <a:ext uri="{FF2B5EF4-FFF2-40B4-BE49-F238E27FC236}">
                  <a16:creationId xmlns:a16="http://schemas.microsoft.com/office/drawing/2014/main" id="{6C63C1CC-31B8-05E6-0AAD-D2E7D9566B52}"/>
                </a:ext>
              </a:extLst>
            </p:cNvPr>
            <p:cNvSpPr txBox="1"/>
            <p:nvPr/>
          </p:nvSpPr>
          <p:spPr>
            <a:xfrm>
              <a:off x="4950555" y="2960923"/>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sp>
          <p:nvSpPr>
            <p:cNvPr id="15" name="CasellaDiTesto 14">
              <a:extLst>
                <a:ext uri="{FF2B5EF4-FFF2-40B4-BE49-F238E27FC236}">
                  <a16:creationId xmlns:a16="http://schemas.microsoft.com/office/drawing/2014/main" id="{716BDB50-9500-954C-3BA4-8D15CB5521AE}"/>
                </a:ext>
              </a:extLst>
            </p:cNvPr>
            <p:cNvSpPr txBox="1"/>
            <p:nvPr/>
          </p:nvSpPr>
          <p:spPr>
            <a:xfrm>
              <a:off x="3627833" y="2286566"/>
              <a:ext cx="472826"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ab</a:t>
              </a:r>
              <a:endParaRPr lang="en-GB" sz="1800" b="1" dirty="0">
                <a:solidFill>
                  <a:srgbClr val="FF0000"/>
                </a:solidFill>
                <a:latin typeface="Calibri" panose="020F0502020204030204" pitchFamily="34" charset="0"/>
                <a:cs typeface="Calibri" panose="020F0502020204030204" pitchFamily="34" charset="0"/>
              </a:endParaRPr>
            </a:p>
          </p:txBody>
        </p:sp>
        <p:sp>
          <p:nvSpPr>
            <p:cNvPr id="16" name="CasellaDiTesto 15">
              <a:extLst>
                <a:ext uri="{FF2B5EF4-FFF2-40B4-BE49-F238E27FC236}">
                  <a16:creationId xmlns:a16="http://schemas.microsoft.com/office/drawing/2014/main" id="{D047525A-DEE1-CA0C-78A2-569529DCE918}"/>
                </a:ext>
              </a:extLst>
            </p:cNvPr>
            <p:cNvSpPr txBox="1"/>
            <p:nvPr/>
          </p:nvSpPr>
          <p:spPr>
            <a:xfrm>
              <a:off x="2399033" y="3459098"/>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c</a:t>
              </a:r>
              <a:endParaRPr lang="en-GB" sz="1800" b="1" dirty="0">
                <a:solidFill>
                  <a:srgbClr val="FF0000"/>
                </a:solidFill>
                <a:latin typeface="Calibri" panose="020F0502020204030204" pitchFamily="34" charset="0"/>
                <a:cs typeface="Calibri" panose="020F0502020204030204" pitchFamily="34" charset="0"/>
              </a:endParaRPr>
            </a:p>
          </p:txBody>
        </p:sp>
      </p:grpSp>
      <p:grpSp>
        <p:nvGrpSpPr>
          <p:cNvPr id="27" name="Gruppo 26">
            <a:extLst>
              <a:ext uri="{FF2B5EF4-FFF2-40B4-BE49-F238E27FC236}">
                <a16:creationId xmlns:a16="http://schemas.microsoft.com/office/drawing/2014/main" id="{8D6A8E12-2492-7636-9925-BD2ACE4CAF47}"/>
              </a:ext>
            </a:extLst>
          </p:cNvPr>
          <p:cNvGrpSpPr/>
          <p:nvPr/>
        </p:nvGrpSpPr>
        <p:grpSpPr>
          <a:xfrm>
            <a:off x="6252390" y="1479134"/>
            <a:ext cx="5760000" cy="4039737"/>
            <a:chOff x="6252390" y="1479134"/>
            <a:chExt cx="5760000" cy="4039737"/>
          </a:xfrm>
        </p:grpSpPr>
        <p:pic>
          <p:nvPicPr>
            <p:cNvPr id="6" name="Immagine 5" descr="Immagine che contiene testo, diagramma, schermata, linea&#10;&#10;Il contenuto generato dall'IA potrebbe non essere corretto.">
              <a:extLst>
                <a:ext uri="{FF2B5EF4-FFF2-40B4-BE49-F238E27FC236}">
                  <a16:creationId xmlns:a16="http://schemas.microsoft.com/office/drawing/2014/main" id="{0CFED1A6-274D-C712-6187-FC18F3044909}"/>
                </a:ext>
              </a:extLst>
            </p:cNvPr>
            <p:cNvPicPr>
              <a:picLocks noChangeAspect="1"/>
            </p:cNvPicPr>
            <p:nvPr/>
          </p:nvPicPr>
          <p:blipFill>
            <a:blip r:embed="rId5"/>
            <a:stretch>
              <a:fillRect/>
            </a:stretch>
          </p:blipFill>
          <p:spPr>
            <a:xfrm>
              <a:off x="6252390" y="2062871"/>
              <a:ext cx="5760000" cy="3456000"/>
            </a:xfrm>
            <a:prstGeom prst="rect">
              <a:avLst/>
            </a:prstGeom>
          </p:spPr>
        </p:pic>
        <p:sp>
          <p:nvSpPr>
            <p:cNvPr id="8" name="Titolo 23">
              <a:extLst>
                <a:ext uri="{FF2B5EF4-FFF2-40B4-BE49-F238E27FC236}">
                  <a16:creationId xmlns:a16="http://schemas.microsoft.com/office/drawing/2014/main" id="{5F21FF3B-15D3-E1D1-7F54-EF27DDA8CE1E}"/>
                </a:ext>
              </a:extLst>
            </p:cNvPr>
            <p:cNvSpPr txBox="1">
              <a:spLocks/>
            </p:cNvSpPr>
            <p:nvPr/>
          </p:nvSpPr>
          <p:spPr>
            <a:xfrm>
              <a:off x="6915136" y="1479134"/>
              <a:ext cx="4756355" cy="593027"/>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it-IT" sz="2400" b="1" dirty="0"/>
                <a:t>La frazione disponibile di rame</a:t>
              </a:r>
              <a:endParaRPr lang="en-GB" sz="2400" b="1" dirty="0"/>
            </a:p>
          </p:txBody>
        </p:sp>
        <p:sp>
          <p:nvSpPr>
            <p:cNvPr id="17" name="CasellaDiTesto 16">
              <a:extLst>
                <a:ext uri="{FF2B5EF4-FFF2-40B4-BE49-F238E27FC236}">
                  <a16:creationId xmlns:a16="http://schemas.microsoft.com/office/drawing/2014/main" id="{FB734BC2-42F9-A83F-BC02-344BC8B3C3BB}"/>
                </a:ext>
              </a:extLst>
            </p:cNvPr>
            <p:cNvSpPr txBox="1"/>
            <p:nvPr/>
          </p:nvSpPr>
          <p:spPr>
            <a:xfrm>
              <a:off x="7260120" y="2858475"/>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sp>
          <p:nvSpPr>
            <p:cNvPr id="18" name="CasellaDiTesto 17">
              <a:extLst>
                <a:ext uri="{FF2B5EF4-FFF2-40B4-BE49-F238E27FC236}">
                  <a16:creationId xmlns:a16="http://schemas.microsoft.com/office/drawing/2014/main" id="{D1FF8CCD-F56C-59CE-7FEE-CBA5ADB7869A}"/>
                </a:ext>
              </a:extLst>
            </p:cNvPr>
            <p:cNvSpPr txBox="1"/>
            <p:nvPr/>
          </p:nvSpPr>
          <p:spPr>
            <a:xfrm>
              <a:off x="11032411" y="3113323"/>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sp>
          <p:nvSpPr>
            <p:cNvPr id="19" name="CasellaDiTesto 18">
              <a:extLst>
                <a:ext uri="{FF2B5EF4-FFF2-40B4-BE49-F238E27FC236}">
                  <a16:creationId xmlns:a16="http://schemas.microsoft.com/office/drawing/2014/main" id="{49797650-915B-6BE2-6D07-7154976FE16C}"/>
                </a:ext>
              </a:extLst>
            </p:cNvPr>
            <p:cNvSpPr txBox="1"/>
            <p:nvPr/>
          </p:nvSpPr>
          <p:spPr>
            <a:xfrm>
              <a:off x="9719116" y="1911062"/>
              <a:ext cx="472826"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a</a:t>
              </a:r>
              <a:endParaRPr lang="en-GB" sz="1800" b="1" dirty="0">
                <a:solidFill>
                  <a:srgbClr val="FF0000"/>
                </a:solidFill>
                <a:latin typeface="Calibri" panose="020F0502020204030204" pitchFamily="34" charset="0"/>
                <a:cs typeface="Calibri" panose="020F0502020204030204" pitchFamily="34" charset="0"/>
              </a:endParaRPr>
            </a:p>
          </p:txBody>
        </p:sp>
        <p:sp>
          <p:nvSpPr>
            <p:cNvPr id="25" name="CasellaDiTesto 24">
              <a:extLst>
                <a:ext uri="{FF2B5EF4-FFF2-40B4-BE49-F238E27FC236}">
                  <a16:creationId xmlns:a16="http://schemas.microsoft.com/office/drawing/2014/main" id="{C24BC01B-6C31-B415-4A7B-8F9AFC41257F}"/>
                </a:ext>
              </a:extLst>
            </p:cNvPr>
            <p:cNvSpPr txBox="1"/>
            <p:nvPr/>
          </p:nvSpPr>
          <p:spPr>
            <a:xfrm>
              <a:off x="8518597" y="2791364"/>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391952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o 4">
            <a:extLst>
              <a:ext uri="{FF2B5EF4-FFF2-40B4-BE49-F238E27FC236}">
                <a16:creationId xmlns:a16="http://schemas.microsoft.com/office/drawing/2014/main" id="{267830D8-63E4-A495-43AC-A795892FA9F2}"/>
              </a:ext>
            </a:extLst>
          </p:cNvPr>
          <p:cNvGrpSpPr/>
          <p:nvPr/>
        </p:nvGrpSpPr>
        <p:grpSpPr>
          <a:xfrm>
            <a:off x="2294050" y="53165"/>
            <a:ext cx="9696631" cy="6858000"/>
            <a:chOff x="2294050" y="53165"/>
            <a:chExt cx="9696631" cy="6858000"/>
          </a:xfrm>
        </p:grpSpPr>
        <p:pic>
          <p:nvPicPr>
            <p:cNvPr id="3" name="Immagine 2">
              <a:extLst>
                <a:ext uri="{FF2B5EF4-FFF2-40B4-BE49-F238E27FC236}">
                  <a16:creationId xmlns:a16="http://schemas.microsoft.com/office/drawing/2014/main" id="{B3D02143-3457-3866-A410-C4D71BC06275}"/>
                </a:ext>
              </a:extLst>
            </p:cNvPr>
            <p:cNvPicPr>
              <a:picLocks noChangeAspect="1"/>
            </p:cNvPicPr>
            <p:nvPr/>
          </p:nvPicPr>
          <p:blipFill>
            <a:blip r:embed="rId3"/>
            <a:stretch>
              <a:fillRect/>
            </a:stretch>
          </p:blipFill>
          <p:spPr>
            <a:xfrm>
              <a:off x="2294050" y="53165"/>
              <a:ext cx="9696631" cy="6858000"/>
            </a:xfrm>
            <a:prstGeom prst="rect">
              <a:avLst/>
            </a:prstGeom>
          </p:spPr>
        </p:pic>
        <p:sp>
          <p:nvSpPr>
            <p:cNvPr id="4" name="CasellaDiTesto 3">
              <a:extLst>
                <a:ext uri="{FF2B5EF4-FFF2-40B4-BE49-F238E27FC236}">
                  <a16:creationId xmlns:a16="http://schemas.microsoft.com/office/drawing/2014/main" id="{AA2BB2E0-93C2-4DB4-5FCC-B6F5C197DDF7}"/>
                </a:ext>
              </a:extLst>
            </p:cNvPr>
            <p:cNvSpPr txBox="1"/>
            <p:nvPr/>
          </p:nvSpPr>
          <p:spPr>
            <a:xfrm>
              <a:off x="4129724" y="94884"/>
              <a:ext cx="1244338" cy="252000"/>
            </a:xfrm>
            <a:prstGeom prst="rect">
              <a:avLst/>
            </a:prstGeom>
            <a:solidFill>
              <a:schemeClr val="bg1"/>
            </a:solidFill>
          </p:spPr>
          <p:txBody>
            <a:bodyPr wrap="square" rtlCol="0" anchor="ctr">
              <a:spAutoFit/>
            </a:bodyPr>
            <a:lstStyle/>
            <a:p>
              <a:pPr algn="ctr"/>
              <a:r>
                <a:rPr lang="it-IT" b="1" dirty="0">
                  <a:latin typeface="Calibri" panose="020F0502020204030204" pitchFamily="34" charset="0"/>
                  <a:cs typeface="Calibri" panose="020F0502020204030204" pitchFamily="34" charset="0"/>
                </a:rPr>
                <a:t>FUNGHI</a:t>
              </a:r>
              <a:endParaRPr lang="en-GB" b="1" dirty="0">
                <a:latin typeface="Calibri" panose="020F0502020204030204" pitchFamily="34" charset="0"/>
                <a:cs typeface="Calibri" panose="020F0502020204030204" pitchFamily="34" charset="0"/>
              </a:endParaRPr>
            </a:p>
          </p:txBody>
        </p:sp>
        <p:sp>
          <p:nvSpPr>
            <p:cNvPr id="10" name="CasellaDiTesto 9">
              <a:extLst>
                <a:ext uri="{FF2B5EF4-FFF2-40B4-BE49-F238E27FC236}">
                  <a16:creationId xmlns:a16="http://schemas.microsoft.com/office/drawing/2014/main" id="{704B4531-9003-3AA7-E776-9D1507EA16F3}"/>
                </a:ext>
              </a:extLst>
            </p:cNvPr>
            <p:cNvSpPr txBox="1"/>
            <p:nvPr/>
          </p:nvSpPr>
          <p:spPr>
            <a:xfrm>
              <a:off x="9164427" y="94884"/>
              <a:ext cx="1244338" cy="252000"/>
            </a:xfrm>
            <a:prstGeom prst="rect">
              <a:avLst/>
            </a:prstGeom>
            <a:solidFill>
              <a:schemeClr val="bg1"/>
            </a:solidFill>
          </p:spPr>
          <p:txBody>
            <a:bodyPr wrap="square" rtlCol="0" anchor="ctr">
              <a:spAutoFit/>
            </a:bodyPr>
            <a:lstStyle/>
            <a:p>
              <a:pPr algn="ctr"/>
              <a:r>
                <a:rPr lang="it-IT" b="1" dirty="0">
                  <a:latin typeface="Calibri" panose="020F0502020204030204" pitchFamily="34" charset="0"/>
                  <a:cs typeface="Calibri" panose="020F0502020204030204" pitchFamily="34" charset="0"/>
                </a:rPr>
                <a:t>BATTERI</a:t>
              </a:r>
              <a:endParaRPr lang="en-GB" b="1" dirty="0">
                <a:latin typeface="Calibri" panose="020F0502020204030204" pitchFamily="34" charset="0"/>
                <a:cs typeface="Calibri" panose="020F0502020204030204" pitchFamily="34" charset="0"/>
              </a:endParaRPr>
            </a:p>
          </p:txBody>
        </p:sp>
        <p:sp>
          <p:nvSpPr>
            <p:cNvPr id="11" name="CasellaDiTesto 10">
              <a:extLst>
                <a:ext uri="{FF2B5EF4-FFF2-40B4-BE49-F238E27FC236}">
                  <a16:creationId xmlns:a16="http://schemas.microsoft.com/office/drawing/2014/main" id="{80B0A77C-F09A-3618-9F55-B8848323B04D}"/>
                </a:ext>
              </a:extLst>
            </p:cNvPr>
            <p:cNvSpPr txBox="1"/>
            <p:nvPr/>
          </p:nvSpPr>
          <p:spPr>
            <a:xfrm>
              <a:off x="4129724" y="3575341"/>
              <a:ext cx="1244338" cy="252000"/>
            </a:xfrm>
            <a:prstGeom prst="rect">
              <a:avLst/>
            </a:prstGeom>
            <a:solidFill>
              <a:schemeClr val="bg1"/>
            </a:solidFill>
          </p:spPr>
          <p:txBody>
            <a:bodyPr wrap="square" rtlCol="0" anchor="ctr">
              <a:spAutoFit/>
            </a:bodyPr>
            <a:lstStyle/>
            <a:p>
              <a:pPr algn="ctr"/>
              <a:r>
                <a:rPr lang="it-IT" b="1" dirty="0">
                  <a:latin typeface="Calibri" panose="020F0502020204030204" pitchFamily="34" charset="0"/>
                  <a:cs typeface="Calibri" panose="020F0502020204030204" pitchFamily="34" charset="0"/>
                </a:rPr>
                <a:t>ARTROPODI</a:t>
              </a:r>
              <a:endParaRPr lang="en-GB" b="1" dirty="0">
                <a:latin typeface="Calibri" panose="020F0502020204030204" pitchFamily="34" charset="0"/>
                <a:cs typeface="Calibri" panose="020F0502020204030204" pitchFamily="34" charset="0"/>
              </a:endParaRPr>
            </a:p>
          </p:txBody>
        </p:sp>
      </p:grpSp>
      <p:sp>
        <p:nvSpPr>
          <p:cNvPr id="2" name="Titolo 23">
            <a:extLst>
              <a:ext uri="{FF2B5EF4-FFF2-40B4-BE49-F238E27FC236}">
                <a16:creationId xmlns:a16="http://schemas.microsoft.com/office/drawing/2014/main" id="{126EB879-C058-3CDA-E5F1-40D57DF794C1}"/>
              </a:ext>
            </a:extLst>
          </p:cNvPr>
          <p:cNvSpPr txBox="1">
            <a:spLocks/>
          </p:cNvSpPr>
          <p:nvPr/>
        </p:nvSpPr>
        <p:spPr>
          <a:xfrm>
            <a:off x="6954770" y="3704517"/>
            <a:ext cx="4916260" cy="109048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ct val="108000"/>
              </a:lnSpc>
              <a:spcAft>
                <a:spcPts val="300"/>
              </a:spcAft>
            </a:pPr>
            <a:r>
              <a:rPr lang="it-IT" sz="2800" b="1" dirty="0"/>
              <a:t>LE COMUNITÀ NEI SUOLI</a:t>
            </a:r>
          </a:p>
          <a:p>
            <a:pPr algn="ctr">
              <a:lnSpc>
                <a:spcPct val="108000"/>
              </a:lnSpc>
              <a:spcAft>
                <a:spcPts val="300"/>
              </a:spcAft>
            </a:pPr>
            <a:r>
              <a:rPr lang="it-IT" sz="2800" b="1" dirty="0"/>
              <a:t>CON DIVERSA PEDOLOGIA</a:t>
            </a:r>
            <a:endParaRPr lang="en-GB" sz="2800" b="1" dirty="0"/>
          </a:p>
        </p:txBody>
      </p:sp>
      <p:grpSp>
        <p:nvGrpSpPr>
          <p:cNvPr id="6" name="Gruppo 5">
            <a:extLst>
              <a:ext uri="{FF2B5EF4-FFF2-40B4-BE49-F238E27FC236}">
                <a16:creationId xmlns:a16="http://schemas.microsoft.com/office/drawing/2014/main" id="{1F66FE7C-771B-90BE-ADF5-F68F9FFC89CB}"/>
              </a:ext>
            </a:extLst>
          </p:cNvPr>
          <p:cNvGrpSpPr/>
          <p:nvPr/>
        </p:nvGrpSpPr>
        <p:grpSpPr>
          <a:xfrm>
            <a:off x="0" y="314825"/>
            <a:ext cx="12192000" cy="6597159"/>
            <a:chOff x="0" y="314825"/>
            <a:chExt cx="12192000" cy="6597159"/>
          </a:xfrm>
        </p:grpSpPr>
        <p:sp>
          <p:nvSpPr>
            <p:cNvPr id="7" name="Google Shape;143;g310afb7404f_9_75">
              <a:extLst>
                <a:ext uri="{FF2B5EF4-FFF2-40B4-BE49-F238E27FC236}">
                  <a16:creationId xmlns:a16="http://schemas.microsoft.com/office/drawing/2014/main" id="{60FB356D-6403-C612-B3AA-ABEFE2D0FFD8}"/>
                </a:ext>
              </a:extLst>
            </p:cNvPr>
            <p:cNvSpPr txBox="1"/>
            <p:nvPr/>
          </p:nvSpPr>
          <p:spPr>
            <a:xfrm>
              <a:off x="0" y="6688899"/>
              <a:ext cx="12192000" cy="222266"/>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 name="Google Shape;144;g310afb7404f_9_75">
              <a:extLst>
                <a:ext uri="{FF2B5EF4-FFF2-40B4-BE49-F238E27FC236}">
                  <a16:creationId xmlns:a16="http://schemas.microsoft.com/office/drawing/2014/main" id="{5C424096-631E-1D14-E8ED-94BF9C9B5731}"/>
                </a:ext>
              </a:extLst>
            </p:cNvPr>
            <p:cNvSpPr txBox="1"/>
            <p:nvPr/>
          </p:nvSpPr>
          <p:spPr>
            <a:xfrm>
              <a:off x="8952675" y="6650047"/>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9" name="Google Shape;145;g310afb7404f_9_75">
              <a:extLst>
                <a:ext uri="{FF2B5EF4-FFF2-40B4-BE49-F238E27FC236}">
                  <a16:creationId xmlns:a16="http://schemas.microsoft.com/office/drawing/2014/main" id="{3BF8447D-E6AC-108F-1B4B-9690FFBCA73E}"/>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pic>
        <p:nvPicPr>
          <p:cNvPr id="12" name="Immagine 11">
            <a:extLst>
              <a:ext uri="{FF2B5EF4-FFF2-40B4-BE49-F238E27FC236}">
                <a16:creationId xmlns:a16="http://schemas.microsoft.com/office/drawing/2014/main" id="{D3D77E3A-F7BA-2D2F-6579-2BC0F789CF67}"/>
              </a:ext>
            </a:extLst>
          </p:cNvPr>
          <p:cNvPicPr>
            <a:picLocks noChangeAspect="1"/>
          </p:cNvPicPr>
          <p:nvPr/>
        </p:nvPicPr>
        <p:blipFill>
          <a:blip r:embed="rId5"/>
          <a:stretch>
            <a:fillRect/>
          </a:stretch>
        </p:blipFill>
        <p:spPr>
          <a:xfrm>
            <a:off x="263820" y="2115000"/>
            <a:ext cx="1857077" cy="2628000"/>
          </a:xfrm>
          <a:prstGeom prst="rect">
            <a:avLst/>
          </a:prstGeom>
          <a:ln>
            <a:noFill/>
          </a:ln>
          <a:effectLst>
            <a:softEdge rad="112500"/>
          </a:effectLst>
        </p:spPr>
      </p:pic>
      <p:grpSp>
        <p:nvGrpSpPr>
          <p:cNvPr id="17" name="Gruppo 16">
            <a:extLst>
              <a:ext uri="{FF2B5EF4-FFF2-40B4-BE49-F238E27FC236}">
                <a16:creationId xmlns:a16="http://schemas.microsoft.com/office/drawing/2014/main" id="{B9FC35B2-AB39-7CE2-59EB-98A5A6E307CD}"/>
              </a:ext>
            </a:extLst>
          </p:cNvPr>
          <p:cNvGrpSpPr/>
          <p:nvPr/>
        </p:nvGrpSpPr>
        <p:grpSpPr>
          <a:xfrm>
            <a:off x="7155967" y="5157671"/>
            <a:ext cx="4560174" cy="1110653"/>
            <a:chOff x="7155967" y="5157671"/>
            <a:chExt cx="4560174" cy="1110653"/>
          </a:xfrm>
        </p:grpSpPr>
        <p:sp>
          <p:nvSpPr>
            <p:cNvPr id="13" name="Segnaposto testo 2">
              <a:extLst>
                <a:ext uri="{FF2B5EF4-FFF2-40B4-BE49-F238E27FC236}">
                  <a16:creationId xmlns:a16="http://schemas.microsoft.com/office/drawing/2014/main" id="{6279F7B4-4BD7-6860-42A9-B5CFEB43EDDA}"/>
                </a:ext>
              </a:extLst>
            </p:cNvPr>
            <p:cNvSpPr txBox="1">
              <a:spLocks/>
            </p:cNvSpPr>
            <p:nvPr/>
          </p:nvSpPr>
          <p:spPr>
            <a:xfrm>
              <a:off x="9556140" y="5800324"/>
              <a:ext cx="2160000" cy="468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 profondi</a:t>
              </a:r>
            </a:p>
            <a:p>
              <a:r>
                <a:rPr lang="it-IT" sz="1200" b="1" dirty="0"/>
                <a:t>DMG</a:t>
              </a:r>
              <a:endParaRPr lang="en-GB" sz="1200" b="1" dirty="0"/>
            </a:p>
          </p:txBody>
        </p:sp>
        <p:sp>
          <p:nvSpPr>
            <p:cNvPr id="14" name="Segnaposto testo 2">
              <a:extLst>
                <a:ext uri="{FF2B5EF4-FFF2-40B4-BE49-F238E27FC236}">
                  <a16:creationId xmlns:a16="http://schemas.microsoft.com/office/drawing/2014/main" id="{D1F0BC66-2864-E467-46B0-7FCAC6B0BCBD}"/>
                </a:ext>
              </a:extLst>
            </p:cNvPr>
            <p:cNvSpPr txBox="1">
              <a:spLocks/>
            </p:cNvSpPr>
            <p:nvPr/>
          </p:nvSpPr>
          <p:spPr>
            <a:xfrm>
              <a:off x="9556141" y="5157671"/>
              <a:ext cx="2160000" cy="468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400" dirty="0">
                  <a:solidFill>
                    <a:schemeClr val="tx1"/>
                  </a:solidFill>
                </a:rPr>
                <a:t>Alluvionali franco-limosi</a:t>
              </a:r>
            </a:p>
            <a:p>
              <a:pPr marL="139500" indent="0" algn="ctr">
                <a:spcBef>
                  <a:spcPts val="0"/>
                </a:spcBef>
                <a:buNone/>
              </a:pPr>
              <a:r>
                <a:rPr lang="it-IT" sz="1200" b="1" dirty="0">
                  <a:solidFill>
                    <a:schemeClr val="tx1"/>
                  </a:solidFill>
                </a:rPr>
                <a:t>SLA</a:t>
              </a:r>
            </a:p>
          </p:txBody>
        </p:sp>
        <p:sp>
          <p:nvSpPr>
            <p:cNvPr id="15" name="Segnaposto testo 2">
              <a:extLst>
                <a:ext uri="{FF2B5EF4-FFF2-40B4-BE49-F238E27FC236}">
                  <a16:creationId xmlns:a16="http://schemas.microsoft.com/office/drawing/2014/main" id="{213CF611-DF03-6BC1-3F02-FBC5B00AE019}"/>
                </a:ext>
              </a:extLst>
            </p:cNvPr>
            <p:cNvSpPr txBox="1">
              <a:spLocks/>
            </p:cNvSpPr>
            <p:nvPr/>
          </p:nvSpPr>
          <p:spPr>
            <a:xfrm>
              <a:off x="7155967" y="5157671"/>
              <a:ext cx="2160000" cy="468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a:t>
              </a:r>
            </a:p>
            <a:p>
              <a:r>
                <a:rPr lang="it-IT" sz="1200" b="1" dirty="0"/>
                <a:t>MG</a:t>
              </a:r>
            </a:p>
          </p:txBody>
        </p:sp>
        <p:sp>
          <p:nvSpPr>
            <p:cNvPr id="16" name="Segnaposto testo 2">
              <a:extLst>
                <a:ext uri="{FF2B5EF4-FFF2-40B4-BE49-F238E27FC236}">
                  <a16:creationId xmlns:a16="http://schemas.microsoft.com/office/drawing/2014/main" id="{18F58946-0F8E-C66C-4235-3F8C51C84220}"/>
                </a:ext>
              </a:extLst>
            </p:cNvPr>
            <p:cNvSpPr txBox="1">
              <a:spLocks/>
            </p:cNvSpPr>
            <p:nvPr/>
          </p:nvSpPr>
          <p:spPr>
            <a:xfrm>
              <a:off x="7155967" y="5800324"/>
              <a:ext cx="2160000" cy="468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Conoidi calcarei dolomitici</a:t>
              </a:r>
            </a:p>
            <a:p>
              <a:r>
                <a:rPr lang="it-IT" sz="1200" b="1" dirty="0"/>
                <a:t>DCC</a:t>
              </a:r>
            </a:p>
          </p:txBody>
        </p:sp>
      </p:grpSp>
    </p:spTree>
    <p:extLst>
      <p:ext uri="{BB962C8B-B14F-4D97-AF65-F5344CB8AC3E}">
        <p14:creationId xmlns:p14="http://schemas.microsoft.com/office/powerpoint/2010/main" val="2606713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7BD5E-1DF0-D070-47A6-CB02544CC5E8}"/>
            </a:ext>
          </a:extLst>
        </p:cNvPr>
        <p:cNvGrpSpPr/>
        <p:nvPr/>
      </p:nvGrpSpPr>
      <p:grpSpPr>
        <a:xfrm>
          <a:off x="0" y="0"/>
          <a:ext cx="0" cy="0"/>
          <a:chOff x="0" y="0"/>
          <a:chExt cx="0" cy="0"/>
        </a:xfrm>
      </p:grpSpPr>
      <p:grpSp>
        <p:nvGrpSpPr>
          <p:cNvPr id="112" name="Gruppo 111">
            <a:extLst>
              <a:ext uri="{FF2B5EF4-FFF2-40B4-BE49-F238E27FC236}">
                <a16:creationId xmlns:a16="http://schemas.microsoft.com/office/drawing/2014/main" id="{D39947AF-A9DC-CDA0-F65E-AA315340BB56}"/>
              </a:ext>
            </a:extLst>
          </p:cNvPr>
          <p:cNvGrpSpPr/>
          <p:nvPr/>
        </p:nvGrpSpPr>
        <p:grpSpPr>
          <a:xfrm>
            <a:off x="4049507" y="1400769"/>
            <a:ext cx="7525481" cy="4056462"/>
            <a:chOff x="537392" y="1971143"/>
            <a:chExt cx="7525481" cy="4056462"/>
          </a:xfrm>
        </p:grpSpPr>
        <p:grpSp>
          <p:nvGrpSpPr>
            <p:cNvPr id="62" name="Gruppo 61">
              <a:extLst>
                <a:ext uri="{FF2B5EF4-FFF2-40B4-BE49-F238E27FC236}">
                  <a16:creationId xmlns:a16="http://schemas.microsoft.com/office/drawing/2014/main" id="{3021AFA3-C148-2C75-5D7B-0D913E0D0055}"/>
                </a:ext>
              </a:extLst>
            </p:cNvPr>
            <p:cNvGrpSpPr/>
            <p:nvPr/>
          </p:nvGrpSpPr>
          <p:grpSpPr>
            <a:xfrm>
              <a:off x="537392" y="1971143"/>
              <a:ext cx="3719054" cy="1985066"/>
              <a:chOff x="1237853" y="3441031"/>
              <a:chExt cx="3719054" cy="1985066"/>
            </a:xfrm>
          </p:grpSpPr>
          <p:sp>
            <p:nvSpPr>
              <p:cNvPr id="60" name="Rettangolo 59">
                <a:extLst>
                  <a:ext uri="{FF2B5EF4-FFF2-40B4-BE49-F238E27FC236}">
                    <a16:creationId xmlns:a16="http://schemas.microsoft.com/office/drawing/2014/main" id="{7C126DE1-8BE6-E776-0222-5D54D32BD94B}"/>
                  </a:ext>
                </a:extLst>
              </p:cNvPr>
              <p:cNvSpPr/>
              <p:nvPr/>
            </p:nvSpPr>
            <p:spPr>
              <a:xfrm>
                <a:off x="1237854" y="3753707"/>
                <a:ext cx="3719053" cy="1672390"/>
              </a:xfrm>
              <a:prstGeom prst="rect">
                <a:avLst/>
              </a:prstGeom>
              <a:solidFill>
                <a:srgbClr val="FFF7E8"/>
              </a:solidFill>
              <a:ln w="12700">
                <a:solidFill>
                  <a:srgbClr val="F5BF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uppo 25">
                <a:extLst>
                  <a:ext uri="{FF2B5EF4-FFF2-40B4-BE49-F238E27FC236}">
                    <a16:creationId xmlns:a16="http://schemas.microsoft.com/office/drawing/2014/main" id="{1F499CCD-C554-CE8A-9D24-1CB898D11FA6}"/>
                  </a:ext>
                </a:extLst>
              </p:cNvPr>
              <p:cNvGrpSpPr/>
              <p:nvPr/>
            </p:nvGrpSpPr>
            <p:grpSpPr>
              <a:xfrm>
                <a:off x="1404453" y="3990205"/>
                <a:ext cx="3385856" cy="1199395"/>
                <a:chOff x="1404453" y="3990205"/>
                <a:chExt cx="3385856" cy="1199395"/>
              </a:xfrm>
            </p:grpSpPr>
            <p:sp>
              <p:nvSpPr>
                <p:cNvPr id="7" name="CasellaDiTesto 6">
                  <a:extLst>
                    <a:ext uri="{FF2B5EF4-FFF2-40B4-BE49-F238E27FC236}">
                      <a16:creationId xmlns:a16="http://schemas.microsoft.com/office/drawing/2014/main" id="{A2786E11-E120-98E5-EA07-7302C1590CC8}"/>
                    </a:ext>
                  </a:extLst>
                </p:cNvPr>
                <p:cNvSpPr txBox="1"/>
                <p:nvPr/>
              </p:nvSpPr>
              <p:spPr>
                <a:xfrm>
                  <a:off x="1458453"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Tessitura</a:t>
                  </a:r>
                </a:p>
              </p:txBody>
            </p:sp>
            <p:sp>
              <p:nvSpPr>
                <p:cNvPr id="8" name="CasellaDiTesto 7">
                  <a:extLst>
                    <a:ext uri="{FF2B5EF4-FFF2-40B4-BE49-F238E27FC236}">
                      <a16:creationId xmlns:a16="http://schemas.microsoft.com/office/drawing/2014/main" id="{796E30EF-523F-F122-FE8C-AA4CFBC28FB0}"/>
                    </a:ext>
                  </a:extLst>
                </p:cNvPr>
                <p:cNvSpPr txBox="1"/>
                <p:nvPr/>
              </p:nvSpPr>
              <p:spPr>
                <a:xfrm>
                  <a:off x="2611381"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Caratteristiche chimiche</a:t>
                  </a:r>
                </a:p>
              </p:txBody>
            </p:sp>
            <p:sp>
              <p:nvSpPr>
                <p:cNvPr id="9" name="CasellaDiTesto 8">
                  <a:extLst>
                    <a:ext uri="{FF2B5EF4-FFF2-40B4-BE49-F238E27FC236}">
                      <a16:creationId xmlns:a16="http://schemas.microsoft.com/office/drawing/2014/main" id="{9C1DBE9B-7B11-C1F3-E81D-C85B4F36713C}"/>
                    </a:ext>
                  </a:extLst>
                </p:cNvPr>
                <p:cNvSpPr txBox="1"/>
                <p:nvPr/>
              </p:nvSpPr>
              <p:spPr>
                <a:xfrm>
                  <a:off x="3764309"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Attività viticola</a:t>
                  </a:r>
                </a:p>
              </p:txBody>
            </p:sp>
            <p:sp>
              <p:nvSpPr>
                <p:cNvPr id="11" name="Connettore 10">
                  <a:extLst>
                    <a:ext uri="{FF2B5EF4-FFF2-40B4-BE49-F238E27FC236}">
                      <a16:creationId xmlns:a16="http://schemas.microsoft.com/office/drawing/2014/main" id="{9E1B61CE-BA29-FF50-2317-40448B16B416}"/>
                    </a:ext>
                  </a:extLst>
                </p:cNvPr>
                <p:cNvSpPr/>
                <p:nvPr/>
              </p:nvSpPr>
              <p:spPr>
                <a:xfrm>
                  <a:off x="1404453"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Funghi</a:t>
                  </a:r>
                  <a:endParaRPr lang="en-GB" sz="1000" b="1" dirty="0">
                    <a:solidFill>
                      <a:schemeClr val="tx1"/>
                    </a:solidFill>
                  </a:endParaRPr>
                </a:p>
              </p:txBody>
            </p:sp>
            <p:sp>
              <p:nvSpPr>
                <p:cNvPr id="12" name="Connettore 11">
                  <a:extLst>
                    <a:ext uri="{FF2B5EF4-FFF2-40B4-BE49-F238E27FC236}">
                      <a16:creationId xmlns:a16="http://schemas.microsoft.com/office/drawing/2014/main" id="{89B16A15-3D51-4C8E-6114-5F0DA4061597}"/>
                    </a:ext>
                  </a:extLst>
                </p:cNvPr>
                <p:cNvSpPr/>
                <p:nvPr/>
              </p:nvSpPr>
              <p:spPr>
                <a:xfrm>
                  <a:off x="2557381"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Batteri</a:t>
                  </a:r>
                  <a:endParaRPr lang="en-GB" sz="1000" b="1" dirty="0">
                    <a:solidFill>
                      <a:schemeClr val="tx1"/>
                    </a:solidFill>
                  </a:endParaRPr>
                </a:p>
              </p:txBody>
            </p:sp>
            <p:sp>
              <p:nvSpPr>
                <p:cNvPr id="13" name="Connettore 12">
                  <a:extLst>
                    <a:ext uri="{FF2B5EF4-FFF2-40B4-BE49-F238E27FC236}">
                      <a16:creationId xmlns:a16="http://schemas.microsoft.com/office/drawing/2014/main" id="{7A894AED-E9EC-9E32-D0D0-35AC0043203B}"/>
                    </a:ext>
                  </a:extLst>
                </p:cNvPr>
                <p:cNvSpPr/>
                <p:nvPr/>
              </p:nvSpPr>
              <p:spPr>
                <a:xfrm>
                  <a:off x="3710309"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Artropodi</a:t>
                  </a:r>
                  <a:endParaRPr lang="en-GB" sz="1000" b="1" dirty="0">
                    <a:solidFill>
                      <a:schemeClr val="tx1"/>
                    </a:solidFill>
                  </a:endParaRPr>
                </a:p>
              </p:txBody>
            </p:sp>
            <p:cxnSp>
              <p:nvCxnSpPr>
                <p:cNvPr id="15" name="Connettore diritto 14">
                  <a:extLst>
                    <a:ext uri="{FF2B5EF4-FFF2-40B4-BE49-F238E27FC236}">
                      <a16:creationId xmlns:a16="http://schemas.microsoft.com/office/drawing/2014/main" id="{9557DD80-C445-A661-9D78-3746C7FAA107}"/>
                    </a:ext>
                  </a:extLst>
                </p:cNvPr>
                <p:cNvCxnSpPr>
                  <a:stCxn id="7" idx="2"/>
                  <a:endCxn id="11" idx="0"/>
                </p:cNvCxnSpPr>
                <p:nvPr/>
              </p:nvCxnSpPr>
              <p:spPr>
                <a:xfrm>
                  <a:off x="1944453" y="4350204"/>
                  <a:ext cx="0" cy="48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Connettore diritto 15">
                  <a:extLst>
                    <a:ext uri="{FF2B5EF4-FFF2-40B4-BE49-F238E27FC236}">
                      <a16:creationId xmlns:a16="http://schemas.microsoft.com/office/drawing/2014/main" id="{36DEF460-E41B-0F9F-5047-49F73B4F8358}"/>
                    </a:ext>
                  </a:extLst>
                </p:cNvPr>
                <p:cNvCxnSpPr>
                  <a:cxnSpLocks/>
                  <a:stCxn id="7" idx="2"/>
                  <a:endCxn id="12" idx="0"/>
                </p:cNvCxnSpPr>
                <p:nvPr/>
              </p:nvCxnSpPr>
              <p:spPr>
                <a:xfrm>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Connettore diritto 19">
                  <a:extLst>
                    <a:ext uri="{FF2B5EF4-FFF2-40B4-BE49-F238E27FC236}">
                      <a16:creationId xmlns:a16="http://schemas.microsoft.com/office/drawing/2014/main" id="{1D00D8C6-1C6A-320E-5A57-778973CE6B56}"/>
                    </a:ext>
                  </a:extLst>
                </p:cNvPr>
                <p:cNvCxnSpPr>
                  <a:cxnSpLocks/>
                  <a:stCxn id="9" idx="2"/>
                  <a:endCxn id="12" idx="0"/>
                </p:cNvCxnSpPr>
                <p:nvPr/>
              </p:nvCxnSpPr>
              <p:spPr>
                <a:xfrm flipH="1">
                  <a:off x="3097381"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Connettore diritto 20">
                  <a:extLst>
                    <a:ext uri="{FF2B5EF4-FFF2-40B4-BE49-F238E27FC236}">
                      <a16:creationId xmlns:a16="http://schemas.microsoft.com/office/drawing/2014/main" id="{7F94B5F7-AB9C-2CE2-9080-6BF22780CB44}"/>
                    </a:ext>
                  </a:extLst>
                </p:cNvPr>
                <p:cNvCxnSpPr>
                  <a:cxnSpLocks/>
                  <a:stCxn id="8" idx="2"/>
                  <a:endCxn id="11" idx="0"/>
                </p:cNvCxnSpPr>
                <p:nvPr/>
              </p:nvCxnSpPr>
              <p:spPr>
                <a:xfrm flipH="1">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1" name="Rettangolo 60">
                <a:extLst>
                  <a:ext uri="{FF2B5EF4-FFF2-40B4-BE49-F238E27FC236}">
                    <a16:creationId xmlns:a16="http://schemas.microsoft.com/office/drawing/2014/main" id="{9E424447-C972-3D9B-251B-72C30CDF2BF4}"/>
                  </a:ext>
                </a:extLst>
              </p:cNvPr>
              <p:cNvSpPr/>
              <p:nvPr/>
            </p:nvSpPr>
            <p:spPr>
              <a:xfrm>
                <a:off x="1237853" y="3441031"/>
                <a:ext cx="3719053" cy="283561"/>
              </a:xfrm>
              <a:prstGeom prst="rect">
                <a:avLst/>
              </a:prstGeom>
              <a:solidFill>
                <a:srgbClr val="FFF7E8"/>
              </a:solidFill>
              <a:ln w="12700">
                <a:solidFill>
                  <a:srgbClr val="F5BF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200" b="1" dirty="0">
                    <a:solidFill>
                      <a:schemeClr val="tx1"/>
                    </a:solidFill>
                    <a:latin typeface="Calibri" panose="020F0502020204030204" pitchFamily="34" charset="0"/>
                    <a:cs typeface="Calibri" panose="020F0502020204030204" pitchFamily="34" charset="0"/>
                  </a:rPr>
                  <a:t>Alluvionali franco-limosi (SLA)</a:t>
                </a:r>
                <a:endParaRPr lang="en-GB" sz="1200" b="1" dirty="0">
                  <a:solidFill>
                    <a:schemeClr val="tx1"/>
                  </a:solidFill>
                  <a:latin typeface="Calibri" panose="020F0502020204030204" pitchFamily="34" charset="0"/>
                  <a:cs typeface="Calibri" panose="020F0502020204030204" pitchFamily="34" charset="0"/>
                </a:endParaRPr>
              </a:p>
            </p:txBody>
          </p:sp>
        </p:grpSp>
        <p:grpSp>
          <p:nvGrpSpPr>
            <p:cNvPr id="93" name="Gruppo 92">
              <a:extLst>
                <a:ext uri="{FF2B5EF4-FFF2-40B4-BE49-F238E27FC236}">
                  <a16:creationId xmlns:a16="http://schemas.microsoft.com/office/drawing/2014/main" id="{64DAC085-006D-BB84-30E8-EE5DC38C797F}"/>
                </a:ext>
              </a:extLst>
            </p:cNvPr>
            <p:cNvGrpSpPr/>
            <p:nvPr/>
          </p:nvGrpSpPr>
          <p:grpSpPr>
            <a:xfrm>
              <a:off x="4343819" y="1971143"/>
              <a:ext cx="3719054" cy="1985066"/>
              <a:chOff x="4439101" y="1954930"/>
              <a:chExt cx="3719054" cy="1985066"/>
            </a:xfrm>
          </p:grpSpPr>
          <p:grpSp>
            <p:nvGrpSpPr>
              <p:cNvPr id="63" name="Gruppo 62">
                <a:extLst>
                  <a:ext uri="{FF2B5EF4-FFF2-40B4-BE49-F238E27FC236}">
                    <a16:creationId xmlns:a16="http://schemas.microsoft.com/office/drawing/2014/main" id="{46856D53-2D89-8789-946C-C5F75678DF93}"/>
                  </a:ext>
                </a:extLst>
              </p:cNvPr>
              <p:cNvGrpSpPr/>
              <p:nvPr/>
            </p:nvGrpSpPr>
            <p:grpSpPr>
              <a:xfrm>
                <a:off x="4439101" y="1954930"/>
                <a:ext cx="3719054" cy="1985066"/>
                <a:chOff x="1237853" y="3441031"/>
                <a:chExt cx="3719054" cy="1985066"/>
              </a:xfrm>
            </p:grpSpPr>
            <p:sp>
              <p:nvSpPr>
                <p:cNvPr id="65" name="Rettangolo 64">
                  <a:extLst>
                    <a:ext uri="{FF2B5EF4-FFF2-40B4-BE49-F238E27FC236}">
                      <a16:creationId xmlns:a16="http://schemas.microsoft.com/office/drawing/2014/main" id="{FC8E0A01-3480-8803-BF7B-48EA04C194C4}"/>
                    </a:ext>
                  </a:extLst>
                </p:cNvPr>
                <p:cNvSpPr/>
                <p:nvPr/>
              </p:nvSpPr>
              <p:spPr>
                <a:xfrm>
                  <a:off x="1237854" y="3753707"/>
                  <a:ext cx="3719053" cy="1672390"/>
                </a:xfrm>
                <a:prstGeom prst="rect">
                  <a:avLst/>
                </a:prstGeom>
                <a:solidFill>
                  <a:srgbClr val="F8FDED"/>
                </a:solidFill>
                <a:ln w="12700">
                  <a:solidFill>
                    <a:srgbClr val="B3EE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uppo 63">
                  <a:extLst>
                    <a:ext uri="{FF2B5EF4-FFF2-40B4-BE49-F238E27FC236}">
                      <a16:creationId xmlns:a16="http://schemas.microsoft.com/office/drawing/2014/main" id="{A48E56A9-DA48-F579-573D-14332BDAE12E}"/>
                    </a:ext>
                  </a:extLst>
                </p:cNvPr>
                <p:cNvGrpSpPr/>
                <p:nvPr/>
              </p:nvGrpSpPr>
              <p:grpSpPr>
                <a:xfrm>
                  <a:off x="1404453" y="3990205"/>
                  <a:ext cx="3385856" cy="1199395"/>
                  <a:chOff x="1404453" y="3990205"/>
                  <a:chExt cx="3385856" cy="1199395"/>
                </a:xfrm>
              </p:grpSpPr>
              <p:sp>
                <p:nvSpPr>
                  <p:cNvPr id="67" name="CasellaDiTesto 66">
                    <a:extLst>
                      <a:ext uri="{FF2B5EF4-FFF2-40B4-BE49-F238E27FC236}">
                        <a16:creationId xmlns:a16="http://schemas.microsoft.com/office/drawing/2014/main" id="{58BCD854-0414-9F0A-844E-3EDDD1FC4A5C}"/>
                      </a:ext>
                    </a:extLst>
                  </p:cNvPr>
                  <p:cNvSpPr txBox="1"/>
                  <p:nvPr/>
                </p:nvSpPr>
                <p:spPr>
                  <a:xfrm>
                    <a:off x="1458453"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Tessitura</a:t>
                    </a:r>
                  </a:p>
                </p:txBody>
              </p:sp>
              <p:sp>
                <p:nvSpPr>
                  <p:cNvPr id="68" name="CasellaDiTesto 67">
                    <a:extLst>
                      <a:ext uri="{FF2B5EF4-FFF2-40B4-BE49-F238E27FC236}">
                        <a16:creationId xmlns:a16="http://schemas.microsoft.com/office/drawing/2014/main" id="{0FC3B9D2-6DA1-7D00-9D28-77314794A397}"/>
                      </a:ext>
                    </a:extLst>
                  </p:cNvPr>
                  <p:cNvSpPr txBox="1"/>
                  <p:nvPr/>
                </p:nvSpPr>
                <p:spPr>
                  <a:xfrm>
                    <a:off x="2611381"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Caratteristiche chimiche</a:t>
                    </a:r>
                  </a:p>
                </p:txBody>
              </p:sp>
              <p:sp>
                <p:nvSpPr>
                  <p:cNvPr id="69" name="CasellaDiTesto 68">
                    <a:extLst>
                      <a:ext uri="{FF2B5EF4-FFF2-40B4-BE49-F238E27FC236}">
                        <a16:creationId xmlns:a16="http://schemas.microsoft.com/office/drawing/2014/main" id="{6B60DBBC-79FF-3E9C-AF23-4A3479EFC524}"/>
                      </a:ext>
                    </a:extLst>
                  </p:cNvPr>
                  <p:cNvSpPr txBox="1"/>
                  <p:nvPr/>
                </p:nvSpPr>
                <p:spPr>
                  <a:xfrm>
                    <a:off x="3764309"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Attività viticola</a:t>
                    </a:r>
                  </a:p>
                </p:txBody>
              </p:sp>
              <p:sp>
                <p:nvSpPr>
                  <p:cNvPr id="70" name="Connettore 69">
                    <a:extLst>
                      <a:ext uri="{FF2B5EF4-FFF2-40B4-BE49-F238E27FC236}">
                        <a16:creationId xmlns:a16="http://schemas.microsoft.com/office/drawing/2014/main" id="{D7C9D2D4-D533-CF2F-0410-007E717A35B6}"/>
                      </a:ext>
                    </a:extLst>
                  </p:cNvPr>
                  <p:cNvSpPr/>
                  <p:nvPr/>
                </p:nvSpPr>
                <p:spPr>
                  <a:xfrm>
                    <a:off x="1404453"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Funghi</a:t>
                    </a:r>
                    <a:endParaRPr lang="en-GB" sz="1000" b="1" dirty="0">
                      <a:solidFill>
                        <a:schemeClr val="tx1"/>
                      </a:solidFill>
                    </a:endParaRPr>
                  </a:p>
                </p:txBody>
              </p:sp>
              <p:sp>
                <p:nvSpPr>
                  <p:cNvPr id="71" name="Connettore 70">
                    <a:extLst>
                      <a:ext uri="{FF2B5EF4-FFF2-40B4-BE49-F238E27FC236}">
                        <a16:creationId xmlns:a16="http://schemas.microsoft.com/office/drawing/2014/main" id="{AEB6A974-FFA4-9627-CA8D-242F6D60EDFC}"/>
                      </a:ext>
                    </a:extLst>
                  </p:cNvPr>
                  <p:cNvSpPr/>
                  <p:nvPr/>
                </p:nvSpPr>
                <p:spPr>
                  <a:xfrm>
                    <a:off x="2557381"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Batteri</a:t>
                    </a:r>
                    <a:endParaRPr lang="en-GB" sz="1000" b="1" dirty="0">
                      <a:solidFill>
                        <a:schemeClr val="tx1"/>
                      </a:solidFill>
                    </a:endParaRPr>
                  </a:p>
                </p:txBody>
              </p:sp>
              <p:sp>
                <p:nvSpPr>
                  <p:cNvPr id="72" name="Connettore 71">
                    <a:extLst>
                      <a:ext uri="{FF2B5EF4-FFF2-40B4-BE49-F238E27FC236}">
                        <a16:creationId xmlns:a16="http://schemas.microsoft.com/office/drawing/2014/main" id="{5A08BFEC-2236-D770-7D3E-42C62D1FC15D}"/>
                      </a:ext>
                    </a:extLst>
                  </p:cNvPr>
                  <p:cNvSpPr/>
                  <p:nvPr/>
                </p:nvSpPr>
                <p:spPr>
                  <a:xfrm>
                    <a:off x="3710309"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Artropodi</a:t>
                    </a:r>
                    <a:endParaRPr lang="en-GB" sz="1000" b="1" dirty="0">
                      <a:solidFill>
                        <a:schemeClr val="tx1"/>
                      </a:solidFill>
                    </a:endParaRPr>
                  </a:p>
                </p:txBody>
              </p:sp>
              <p:cxnSp>
                <p:nvCxnSpPr>
                  <p:cNvPr id="73" name="Connettore diritto 72">
                    <a:extLst>
                      <a:ext uri="{FF2B5EF4-FFF2-40B4-BE49-F238E27FC236}">
                        <a16:creationId xmlns:a16="http://schemas.microsoft.com/office/drawing/2014/main" id="{18ECB5DF-74A9-334A-1853-90B1ED4FBEDE}"/>
                      </a:ext>
                    </a:extLst>
                  </p:cNvPr>
                  <p:cNvCxnSpPr>
                    <a:cxnSpLocks/>
                  </p:cNvCxnSpPr>
                  <p:nvPr/>
                </p:nvCxnSpPr>
                <p:spPr>
                  <a:xfrm>
                    <a:off x="3103561" y="4350204"/>
                    <a:ext cx="0" cy="48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Connettore diritto 74">
                    <a:extLst>
                      <a:ext uri="{FF2B5EF4-FFF2-40B4-BE49-F238E27FC236}">
                        <a16:creationId xmlns:a16="http://schemas.microsoft.com/office/drawing/2014/main" id="{7D4D135A-42A9-63E7-D661-E962F697CD1F}"/>
                      </a:ext>
                    </a:extLst>
                  </p:cNvPr>
                  <p:cNvCxnSpPr>
                    <a:cxnSpLocks/>
                    <a:stCxn id="69" idx="2"/>
                    <a:endCxn id="71" idx="0"/>
                  </p:cNvCxnSpPr>
                  <p:nvPr/>
                </p:nvCxnSpPr>
                <p:spPr>
                  <a:xfrm flipH="1">
                    <a:off x="3097381"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Connettore diritto 75">
                    <a:extLst>
                      <a:ext uri="{FF2B5EF4-FFF2-40B4-BE49-F238E27FC236}">
                        <a16:creationId xmlns:a16="http://schemas.microsoft.com/office/drawing/2014/main" id="{FCB68582-117D-0908-1359-0A6705C74885}"/>
                      </a:ext>
                    </a:extLst>
                  </p:cNvPr>
                  <p:cNvCxnSpPr>
                    <a:cxnSpLocks/>
                    <a:stCxn id="68" idx="2"/>
                    <a:endCxn id="70" idx="0"/>
                  </p:cNvCxnSpPr>
                  <p:nvPr/>
                </p:nvCxnSpPr>
                <p:spPr>
                  <a:xfrm flipH="1">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6" name="Rettangolo 65">
                  <a:extLst>
                    <a:ext uri="{FF2B5EF4-FFF2-40B4-BE49-F238E27FC236}">
                      <a16:creationId xmlns:a16="http://schemas.microsoft.com/office/drawing/2014/main" id="{0EC5BB76-B7A2-84A9-95F0-E7A8CAFAAEFF}"/>
                    </a:ext>
                  </a:extLst>
                </p:cNvPr>
                <p:cNvSpPr/>
                <p:nvPr/>
              </p:nvSpPr>
              <p:spPr>
                <a:xfrm>
                  <a:off x="1237853" y="3441031"/>
                  <a:ext cx="3719053" cy="283561"/>
                </a:xfrm>
                <a:prstGeom prst="rect">
                  <a:avLst/>
                </a:prstGeom>
                <a:solidFill>
                  <a:srgbClr val="F8FDED"/>
                </a:solidFill>
                <a:ln w="12700">
                  <a:solidFill>
                    <a:srgbClr val="B3EE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200" b="1" dirty="0">
                      <a:solidFill>
                        <a:schemeClr val="tx1"/>
                      </a:solidFill>
                      <a:latin typeface="Calibri" panose="020F0502020204030204" pitchFamily="34" charset="0"/>
                      <a:cs typeface="Calibri" panose="020F0502020204030204" pitchFamily="34" charset="0"/>
                    </a:rPr>
                    <a:t>Conoidi dolomitici calcarei (DCC) </a:t>
                  </a:r>
                  <a:endParaRPr lang="en-GB" sz="1200" b="1" dirty="0">
                    <a:solidFill>
                      <a:schemeClr val="tx1"/>
                    </a:solidFill>
                    <a:latin typeface="Calibri" panose="020F0502020204030204" pitchFamily="34" charset="0"/>
                    <a:cs typeface="Calibri" panose="020F0502020204030204" pitchFamily="34" charset="0"/>
                  </a:endParaRPr>
                </a:p>
              </p:txBody>
            </p:sp>
          </p:grpSp>
          <p:cxnSp>
            <p:nvCxnSpPr>
              <p:cNvPr id="77" name="Connettore diritto 76">
                <a:extLst>
                  <a:ext uri="{FF2B5EF4-FFF2-40B4-BE49-F238E27FC236}">
                    <a16:creationId xmlns:a16="http://schemas.microsoft.com/office/drawing/2014/main" id="{4AF7EB60-1E63-44B7-1A37-2690E22DCBAA}"/>
                  </a:ext>
                </a:extLst>
              </p:cNvPr>
              <p:cNvCxnSpPr>
                <a:cxnSpLocks/>
                <a:stCxn id="69" idx="2"/>
                <a:endCxn id="70" idx="0"/>
              </p:cNvCxnSpPr>
              <p:nvPr/>
            </p:nvCxnSpPr>
            <p:spPr>
              <a:xfrm flipH="1">
                <a:off x="5145701" y="2864104"/>
                <a:ext cx="2305856"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0" name="Gruppo 79">
              <a:extLst>
                <a:ext uri="{FF2B5EF4-FFF2-40B4-BE49-F238E27FC236}">
                  <a16:creationId xmlns:a16="http://schemas.microsoft.com/office/drawing/2014/main" id="{2BF635DE-DF6C-6950-C5F0-4B207C7FD175}"/>
                </a:ext>
              </a:extLst>
            </p:cNvPr>
            <p:cNvGrpSpPr/>
            <p:nvPr/>
          </p:nvGrpSpPr>
          <p:grpSpPr>
            <a:xfrm>
              <a:off x="537392" y="4042539"/>
              <a:ext cx="3719054" cy="1985066"/>
              <a:chOff x="1237853" y="3441031"/>
              <a:chExt cx="3719054" cy="1985066"/>
            </a:xfrm>
          </p:grpSpPr>
          <p:sp>
            <p:nvSpPr>
              <p:cNvPr id="82" name="Rettangolo 81">
                <a:extLst>
                  <a:ext uri="{FF2B5EF4-FFF2-40B4-BE49-F238E27FC236}">
                    <a16:creationId xmlns:a16="http://schemas.microsoft.com/office/drawing/2014/main" id="{60AC8606-0319-671C-B376-11EA4CA70C33}"/>
                  </a:ext>
                </a:extLst>
              </p:cNvPr>
              <p:cNvSpPr/>
              <p:nvPr/>
            </p:nvSpPr>
            <p:spPr>
              <a:xfrm>
                <a:off x="1237854" y="3753707"/>
                <a:ext cx="3719053" cy="1672390"/>
              </a:xfrm>
              <a:prstGeom prst="rect">
                <a:avLst/>
              </a:prstGeom>
              <a:solidFill>
                <a:srgbClr val="E9E9FF"/>
              </a:solidFill>
              <a:ln w="1270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1" name="Gruppo 80">
                <a:extLst>
                  <a:ext uri="{FF2B5EF4-FFF2-40B4-BE49-F238E27FC236}">
                    <a16:creationId xmlns:a16="http://schemas.microsoft.com/office/drawing/2014/main" id="{9A90F2AC-BC03-4D62-351C-A17E8230CAD2}"/>
                  </a:ext>
                </a:extLst>
              </p:cNvPr>
              <p:cNvGrpSpPr/>
              <p:nvPr/>
            </p:nvGrpSpPr>
            <p:grpSpPr>
              <a:xfrm>
                <a:off x="1404453" y="3990205"/>
                <a:ext cx="3385856" cy="1199395"/>
                <a:chOff x="1404453" y="3990205"/>
                <a:chExt cx="3385856" cy="1199395"/>
              </a:xfrm>
            </p:grpSpPr>
            <p:sp>
              <p:nvSpPr>
                <p:cNvPr id="84" name="CasellaDiTesto 83">
                  <a:extLst>
                    <a:ext uri="{FF2B5EF4-FFF2-40B4-BE49-F238E27FC236}">
                      <a16:creationId xmlns:a16="http://schemas.microsoft.com/office/drawing/2014/main" id="{95F4D2BB-DE92-0261-9425-8AD90EFAFD71}"/>
                    </a:ext>
                  </a:extLst>
                </p:cNvPr>
                <p:cNvSpPr txBox="1"/>
                <p:nvPr/>
              </p:nvSpPr>
              <p:spPr>
                <a:xfrm>
                  <a:off x="1458453"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Tessitura</a:t>
                  </a:r>
                </a:p>
              </p:txBody>
            </p:sp>
            <p:sp>
              <p:nvSpPr>
                <p:cNvPr id="85" name="CasellaDiTesto 84">
                  <a:extLst>
                    <a:ext uri="{FF2B5EF4-FFF2-40B4-BE49-F238E27FC236}">
                      <a16:creationId xmlns:a16="http://schemas.microsoft.com/office/drawing/2014/main" id="{E7AA5D71-C423-3E72-A4D4-A2F874924EA8}"/>
                    </a:ext>
                  </a:extLst>
                </p:cNvPr>
                <p:cNvSpPr txBox="1"/>
                <p:nvPr/>
              </p:nvSpPr>
              <p:spPr>
                <a:xfrm>
                  <a:off x="2611381"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Caratteristiche chimiche</a:t>
                  </a:r>
                </a:p>
              </p:txBody>
            </p:sp>
            <p:sp>
              <p:nvSpPr>
                <p:cNvPr id="86" name="CasellaDiTesto 85">
                  <a:extLst>
                    <a:ext uri="{FF2B5EF4-FFF2-40B4-BE49-F238E27FC236}">
                      <a16:creationId xmlns:a16="http://schemas.microsoft.com/office/drawing/2014/main" id="{1709529E-E956-B4BF-2409-F08E58398100}"/>
                    </a:ext>
                  </a:extLst>
                </p:cNvPr>
                <p:cNvSpPr txBox="1"/>
                <p:nvPr/>
              </p:nvSpPr>
              <p:spPr>
                <a:xfrm>
                  <a:off x="3764309"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Attività viticola</a:t>
                  </a:r>
                </a:p>
              </p:txBody>
            </p:sp>
            <p:sp>
              <p:nvSpPr>
                <p:cNvPr id="87" name="Connettore 86">
                  <a:extLst>
                    <a:ext uri="{FF2B5EF4-FFF2-40B4-BE49-F238E27FC236}">
                      <a16:creationId xmlns:a16="http://schemas.microsoft.com/office/drawing/2014/main" id="{A1F4EA9B-2466-40AC-C190-B97691E80C26}"/>
                    </a:ext>
                  </a:extLst>
                </p:cNvPr>
                <p:cNvSpPr/>
                <p:nvPr/>
              </p:nvSpPr>
              <p:spPr>
                <a:xfrm>
                  <a:off x="1404453"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Funghi</a:t>
                  </a:r>
                  <a:endParaRPr lang="en-GB" sz="1000" b="1" dirty="0">
                    <a:solidFill>
                      <a:schemeClr val="tx1"/>
                    </a:solidFill>
                  </a:endParaRPr>
                </a:p>
              </p:txBody>
            </p:sp>
            <p:sp>
              <p:nvSpPr>
                <p:cNvPr id="88" name="Connettore 87">
                  <a:extLst>
                    <a:ext uri="{FF2B5EF4-FFF2-40B4-BE49-F238E27FC236}">
                      <a16:creationId xmlns:a16="http://schemas.microsoft.com/office/drawing/2014/main" id="{C03CFF6A-C200-13F8-FD18-E7D1C13A61F6}"/>
                    </a:ext>
                  </a:extLst>
                </p:cNvPr>
                <p:cNvSpPr/>
                <p:nvPr/>
              </p:nvSpPr>
              <p:spPr>
                <a:xfrm>
                  <a:off x="2557381"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Batteri</a:t>
                  </a:r>
                  <a:endParaRPr lang="en-GB" sz="1000" b="1" dirty="0">
                    <a:solidFill>
                      <a:schemeClr val="tx1"/>
                    </a:solidFill>
                  </a:endParaRPr>
                </a:p>
              </p:txBody>
            </p:sp>
            <p:sp>
              <p:nvSpPr>
                <p:cNvPr id="89" name="Connettore 88">
                  <a:extLst>
                    <a:ext uri="{FF2B5EF4-FFF2-40B4-BE49-F238E27FC236}">
                      <a16:creationId xmlns:a16="http://schemas.microsoft.com/office/drawing/2014/main" id="{EFA7D56B-B6EC-2E25-C2A0-6243DAF8A717}"/>
                    </a:ext>
                  </a:extLst>
                </p:cNvPr>
                <p:cNvSpPr/>
                <p:nvPr/>
              </p:nvSpPr>
              <p:spPr>
                <a:xfrm>
                  <a:off x="3710309"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Artropodi</a:t>
                  </a:r>
                  <a:endParaRPr lang="en-GB" sz="1000" b="1" dirty="0">
                    <a:solidFill>
                      <a:schemeClr val="tx1"/>
                    </a:solidFill>
                  </a:endParaRPr>
                </a:p>
              </p:txBody>
            </p:sp>
            <p:cxnSp>
              <p:nvCxnSpPr>
                <p:cNvPr id="90" name="Connettore diritto 89">
                  <a:extLst>
                    <a:ext uri="{FF2B5EF4-FFF2-40B4-BE49-F238E27FC236}">
                      <a16:creationId xmlns:a16="http://schemas.microsoft.com/office/drawing/2014/main" id="{713DF03B-8D55-4915-208A-17CC93109E4D}"/>
                    </a:ext>
                  </a:extLst>
                </p:cNvPr>
                <p:cNvCxnSpPr>
                  <a:cxnSpLocks/>
                </p:cNvCxnSpPr>
                <p:nvPr/>
              </p:nvCxnSpPr>
              <p:spPr>
                <a:xfrm>
                  <a:off x="3103561" y="4350204"/>
                  <a:ext cx="0" cy="48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Connettore diritto 90">
                  <a:extLst>
                    <a:ext uri="{FF2B5EF4-FFF2-40B4-BE49-F238E27FC236}">
                      <a16:creationId xmlns:a16="http://schemas.microsoft.com/office/drawing/2014/main" id="{75B4BA53-C374-5FD1-3701-CEC3048F4FF5}"/>
                    </a:ext>
                  </a:extLst>
                </p:cNvPr>
                <p:cNvCxnSpPr>
                  <a:cxnSpLocks/>
                  <a:stCxn id="86" idx="2"/>
                  <a:endCxn id="88" idx="0"/>
                </p:cNvCxnSpPr>
                <p:nvPr/>
              </p:nvCxnSpPr>
              <p:spPr>
                <a:xfrm flipH="1">
                  <a:off x="3097381"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Connettore diritto 91">
                  <a:extLst>
                    <a:ext uri="{FF2B5EF4-FFF2-40B4-BE49-F238E27FC236}">
                      <a16:creationId xmlns:a16="http://schemas.microsoft.com/office/drawing/2014/main" id="{7870D40F-B6BA-48BC-3BE9-23AAF8925435}"/>
                    </a:ext>
                  </a:extLst>
                </p:cNvPr>
                <p:cNvCxnSpPr>
                  <a:cxnSpLocks/>
                  <a:stCxn id="85" idx="2"/>
                  <a:endCxn id="87" idx="0"/>
                </p:cNvCxnSpPr>
                <p:nvPr/>
              </p:nvCxnSpPr>
              <p:spPr>
                <a:xfrm flipH="1">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Rettangolo 82">
                <a:extLst>
                  <a:ext uri="{FF2B5EF4-FFF2-40B4-BE49-F238E27FC236}">
                    <a16:creationId xmlns:a16="http://schemas.microsoft.com/office/drawing/2014/main" id="{565A2569-6E11-8151-53FD-7A4BEA4BBE4D}"/>
                  </a:ext>
                </a:extLst>
              </p:cNvPr>
              <p:cNvSpPr/>
              <p:nvPr/>
            </p:nvSpPr>
            <p:spPr>
              <a:xfrm>
                <a:off x="1237853" y="3441031"/>
                <a:ext cx="3719053" cy="283561"/>
              </a:xfrm>
              <a:prstGeom prst="rect">
                <a:avLst/>
              </a:prstGeom>
              <a:solidFill>
                <a:srgbClr val="E9E9FF"/>
              </a:solidFill>
              <a:ln w="1270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200" b="1" dirty="0">
                    <a:solidFill>
                      <a:schemeClr val="tx1"/>
                    </a:solidFill>
                    <a:latin typeface="Calibri" panose="020F0502020204030204" pitchFamily="34" charset="0"/>
                    <a:cs typeface="Calibri" panose="020F0502020204030204" pitchFamily="34" charset="0"/>
                  </a:rPr>
                  <a:t>Glaciali misti (MG)</a:t>
                </a:r>
                <a:endParaRPr lang="en-GB" sz="1200" b="1" dirty="0">
                  <a:solidFill>
                    <a:schemeClr val="tx1"/>
                  </a:solidFill>
                  <a:latin typeface="Calibri" panose="020F0502020204030204" pitchFamily="34" charset="0"/>
                  <a:cs typeface="Calibri" panose="020F0502020204030204" pitchFamily="34" charset="0"/>
                </a:endParaRPr>
              </a:p>
            </p:txBody>
          </p:sp>
        </p:grpSp>
        <p:grpSp>
          <p:nvGrpSpPr>
            <p:cNvPr id="111" name="Gruppo 110">
              <a:extLst>
                <a:ext uri="{FF2B5EF4-FFF2-40B4-BE49-F238E27FC236}">
                  <a16:creationId xmlns:a16="http://schemas.microsoft.com/office/drawing/2014/main" id="{08507760-DD84-57BD-650B-88AE13E2A46E}"/>
                </a:ext>
              </a:extLst>
            </p:cNvPr>
            <p:cNvGrpSpPr/>
            <p:nvPr/>
          </p:nvGrpSpPr>
          <p:grpSpPr>
            <a:xfrm>
              <a:off x="4343819" y="4042539"/>
              <a:ext cx="3719054" cy="1985066"/>
              <a:chOff x="4439101" y="4059075"/>
              <a:chExt cx="3719054" cy="1985066"/>
            </a:xfrm>
          </p:grpSpPr>
          <p:grpSp>
            <p:nvGrpSpPr>
              <p:cNvPr id="94" name="Gruppo 93">
                <a:extLst>
                  <a:ext uri="{FF2B5EF4-FFF2-40B4-BE49-F238E27FC236}">
                    <a16:creationId xmlns:a16="http://schemas.microsoft.com/office/drawing/2014/main" id="{BA055ECC-E4B1-A5A8-07ED-1E9CEE167A2C}"/>
                  </a:ext>
                </a:extLst>
              </p:cNvPr>
              <p:cNvGrpSpPr/>
              <p:nvPr/>
            </p:nvGrpSpPr>
            <p:grpSpPr>
              <a:xfrm>
                <a:off x="4439101" y="4059075"/>
                <a:ext cx="3719054" cy="1985066"/>
                <a:chOff x="1237853" y="3441031"/>
                <a:chExt cx="3719054" cy="1985066"/>
              </a:xfrm>
            </p:grpSpPr>
            <p:sp>
              <p:nvSpPr>
                <p:cNvPr id="96" name="Rettangolo 95">
                  <a:extLst>
                    <a:ext uri="{FF2B5EF4-FFF2-40B4-BE49-F238E27FC236}">
                      <a16:creationId xmlns:a16="http://schemas.microsoft.com/office/drawing/2014/main" id="{CEEFDBFB-2163-1D0F-1141-32EBE862BF04}"/>
                    </a:ext>
                  </a:extLst>
                </p:cNvPr>
                <p:cNvSpPr/>
                <p:nvPr/>
              </p:nvSpPr>
              <p:spPr>
                <a:xfrm>
                  <a:off x="1237854" y="3753707"/>
                  <a:ext cx="3719053" cy="1672390"/>
                </a:xfrm>
                <a:prstGeom prst="rect">
                  <a:avLst/>
                </a:prstGeom>
                <a:solidFill>
                  <a:srgbClr val="E8FAFA"/>
                </a:solidFill>
                <a:ln w="12700">
                  <a:solidFill>
                    <a:srgbClr val="11D1D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5" name="Gruppo 94">
                  <a:extLst>
                    <a:ext uri="{FF2B5EF4-FFF2-40B4-BE49-F238E27FC236}">
                      <a16:creationId xmlns:a16="http://schemas.microsoft.com/office/drawing/2014/main" id="{E0D99780-69AB-4F0A-47B5-462480813B52}"/>
                    </a:ext>
                  </a:extLst>
                </p:cNvPr>
                <p:cNvGrpSpPr/>
                <p:nvPr/>
              </p:nvGrpSpPr>
              <p:grpSpPr>
                <a:xfrm>
                  <a:off x="1404453" y="3990205"/>
                  <a:ext cx="3385856" cy="1199395"/>
                  <a:chOff x="1404453" y="3990205"/>
                  <a:chExt cx="3385856" cy="1199395"/>
                </a:xfrm>
              </p:grpSpPr>
              <p:sp>
                <p:nvSpPr>
                  <p:cNvPr id="98" name="CasellaDiTesto 97">
                    <a:extLst>
                      <a:ext uri="{FF2B5EF4-FFF2-40B4-BE49-F238E27FC236}">
                        <a16:creationId xmlns:a16="http://schemas.microsoft.com/office/drawing/2014/main" id="{CD062648-EA49-4618-F8B8-BA5B317D15BF}"/>
                      </a:ext>
                    </a:extLst>
                  </p:cNvPr>
                  <p:cNvSpPr txBox="1"/>
                  <p:nvPr/>
                </p:nvSpPr>
                <p:spPr>
                  <a:xfrm>
                    <a:off x="1458453"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Tessitura</a:t>
                    </a:r>
                  </a:p>
                </p:txBody>
              </p:sp>
              <p:sp>
                <p:nvSpPr>
                  <p:cNvPr id="99" name="CasellaDiTesto 98">
                    <a:extLst>
                      <a:ext uri="{FF2B5EF4-FFF2-40B4-BE49-F238E27FC236}">
                        <a16:creationId xmlns:a16="http://schemas.microsoft.com/office/drawing/2014/main" id="{D62E62D4-BB31-23A3-9C2B-E12E79EEC87F}"/>
                      </a:ext>
                    </a:extLst>
                  </p:cNvPr>
                  <p:cNvSpPr txBox="1"/>
                  <p:nvPr/>
                </p:nvSpPr>
                <p:spPr>
                  <a:xfrm>
                    <a:off x="2611381"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Caratteristiche chimiche</a:t>
                    </a:r>
                  </a:p>
                </p:txBody>
              </p:sp>
              <p:sp>
                <p:nvSpPr>
                  <p:cNvPr id="100" name="CasellaDiTesto 99">
                    <a:extLst>
                      <a:ext uri="{FF2B5EF4-FFF2-40B4-BE49-F238E27FC236}">
                        <a16:creationId xmlns:a16="http://schemas.microsoft.com/office/drawing/2014/main" id="{07C33211-67A9-483E-DBB7-0607CA528831}"/>
                      </a:ext>
                    </a:extLst>
                  </p:cNvPr>
                  <p:cNvSpPr txBox="1"/>
                  <p:nvPr/>
                </p:nvSpPr>
                <p:spPr>
                  <a:xfrm>
                    <a:off x="3764309" y="3990205"/>
                    <a:ext cx="972000" cy="360000"/>
                  </a:xfrm>
                  <a:prstGeom prst="rect">
                    <a:avLst/>
                  </a:prstGeom>
                  <a:solidFill>
                    <a:schemeClr val="bg1"/>
                  </a:solidFill>
                  <a:ln w="19050">
                    <a:solidFill>
                      <a:schemeClr val="tx1"/>
                    </a:solidFill>
                  </a:ln>
                </p:spPr>
                <p:txBody>
                  <a:bodyPr wrap="square" rtlCol="0" anchor="ctr" anchorCtr="1">
                    <a:spAutoFit/>
                  </a:bodyPr>
                  <a:lstStyle/>
                  <a:p>
                    <a:pPr algn="ctr"/>
                    <a:r>
                      <a:rPr lang="it-IT" sz="1000" b="1" dirty="0">
                        <a:latin typeface="Calibri" panose="020F0502020204030204" pitchFamily="34" charset="0"/>
                        <a:cs typeface="Calibri" panose="020F0502020204030204" pitchFamily="34" charset="0"/>
                      </a:rPr>
                      <a:t>Attività viticola</a:t>
                    </a:r>
                  </a:p>
                </p:txBody>
              </p:sp>
              <p:sp>
                <p:nvSpPr>
                  <p:cNvPr id="101" name="Connettore 100">
                    <a:extLst>
                      <a:ext uri="{FF2B5EF4-FFF2-40B4-BE49-F238E27FC236}">
                        <a16:creationId xmlns:a16="http://schemas.microsoft.com/office/drawing/2014/main" id="{F0A73D7A-D1AE-FB41-CDB7-6121CFEBCE8B}"/>
                      </a:ext>
                    </a:extLst>
                  </p:cNvPr>
                  <p:cNvSpPr/>
                  <p:nvPr/>
                </p:nvSpPr>
                <p:spPr>
                  <a:xfrm>
                    <a:off x="1404453"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Funghi</a:t>
                    </a:r>
                    <a:endParaRPr lang="en-GB" sz="1000" b="1" dirty="0">
                      <a:solidFill>
                        <a:schemeClr val="tx1"/>
                      </a:solidFill>
                    </a:endParaRPr>
                  </a:p>
                </p:txBody>
              </p:sp>
              <p:sp>
                <p:nvSpPr>
                  <p:cNvPr id="102" name="Connettore 101">
                    <a:extLst>
                      <a:ext uri="{FF2B5EF4-FFF2-40B4-BE49-F238E27FC236}">
                        <a16:creationId xmlns:a16="http://schemas.microsoft.com/office/drawing/2014/main" id="{423D794B-8BA1-7F18-ECEF-27DB03D85E90}"/>
                      </a:ext>
                    </a:extLst>
                  </p:cNvPr>
                  <p:cNvSpPr/>
                  <p:nvPr/>
                </p:nvSpPr>
                <p:spPr>
                  <a:xfrm>
                    <a:off x="2557381"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Batteri</a:t>
                    </a:r>
                    <a:endParaRPr lang="en-GB" sz="1000" b="1" dirty="0">
                      <a:solidFill>
                        <a:schemeClr val="tx1"/>
                      </a:solidFill>
                    </a:endParaRPr>
                  </a:p>
                </p:txBody>
              </p:sp>
              <p:sp>
                <p:nvSpPr>
                  <p:cNvPr id="103" name="Connettore 102">
                    <a:extLst>
                      <a:ext uri="{FF2B5EF4-FFF2-40B4-BE49-F238E27FC236}">
                        <a16:creationId xmlns:a16="http://schemas.microsoft.com/office/drawing/2014/main" id="{17B53250-545B-4217-91E5-F1C2599D5313}"/>
                      </a:ext>
                    </a:extLst>
                  </p:cNvPr>
                  <p:cNvSpPr/>
                  <p:nvPr/>
                </p:nvSpPr>
                <p:spPr>
                  <a:xfrm>
                    <a:off x="3710309" y="4829600"/>
                    <a:ext cx="1080000" cy="360000"/>
                  </a:xfrm>
                  <a:prstGeom prst="flowChartConnector">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000" b="1" dirty="0">
                        <a:solidFill>
                          <a:schemeClr val="tx1"/>
                        </a:solidFill>
                      </a:rPr>
                      <a:t>Artropodi</a:t>
                    </a:r>
                    <a:endParaRPr lang="en-GB" sz="1000" b="1" dirty="0">
                      <a:solidFill>
                        <a:schemeClr val="tx1"/>
                      </a:solidFill>
                    </a:endParaRPr>
                  </a:p>
                </p:txBody>
              </p:sp>
              <p:cxnSp>
                <p:nvCxnSpPr>
                  <p:cNvPr id="104" name="Connettore diritto 103">
                    <a:extLst>
                      <a:ext uri="{FF2B5EF4-FFF2-40B4-BE49-F238E27FC236}">
                        <a16:creationId xmlns:a16="http://schemas.microsoft.com/office/drawing/2014/main" id="{16D52B0D-27FE-829D-9CF4-410C143CBDA7}"/>
                      </a:ext>
                    </a:extLst>
                  </p:cNvPr>
                  <p:cNvCxnSpPr>
                    <a:stCxn id="98" idx="2"/>
                    <a:endCxn id="101" idx="0"/>
                  </p:cNvCxnSpPr>
                  <p:nvPr/>
                </p:nvCxnSpPr>
                <p:spPr>
                  <a:xfrm>
                    <a:off x="1944453" y="4350204"/>
                    <a:ext cx="0" cy="48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Connettore diritto 104">
                    <a:extLst>
                      <a:ext uri="{FF2B5EF4-FFF2-40B4-BE49-F238E27FC236}">
                        <a16:creationId xmlns:a16="http://schemas.microsoft.com/office/drawing/2014/main" id="{6EB6366E-520C-BBB8-D475-50F98586E2E8}"/>
                      </a:ext>
                    </a:extLst>
                  </p:cNvPr>
                  <p:cNvCxnSpPr>
                    <a:cxnSpLocks/>
                    <a:stCxn id="98" idx="2"/>
                    <a:endCxn id="102" idx="0"/>
                  </p:cNvCxnSpPr>
                  <p:nvPr/>
                </p:nvCxnSpPr>
                <p:spPr>
                  <a:xfrm>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 name="Connettore diritto 105">
                    <a:extLst>
                      <a:ext uri="{FF2B5EF4-FFF2-40B4-BE49-F238E27FC236}">
                        <a16:creationId xmlns:a16="http://schemas.microsoft.com/office/drawing/2014/main" id="{7F20ABC6-5C2E-B94B-29C1-8565605BBB13}"/>
                      </a:ext>
                    </a:extLst>
                  </p:cNvPr>
                  <p:cNvCxnSpPr>
                    <a:cxnSpLocks/>
                    <a:stCxn id="100" idx="2"/>
                    <a:endCxn id="102" idx="0"/>
                  </p:cNvCxnSpPr>
                  <p:nvPr/>
                </p:nvCxnSpPr>
                <p:spPr>
                  <a:xfrm flipH="1">
                    <a:off x="3097381"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 name="Connettore diritto 106">
                    <a:extLst>
                      <a:ext uri="{FF2B5EF4-FFF2-40B4-BE49-F238E27FC236}">
                        <a16:creationId xmlns:a16="http://schemas.microsoft.com/office/drawing/2014/main" id="{717B98AD-8AE8-5374-7D08-78006B0AD170}"/>
                      </a:ext>
                    </a:extLst>
                  </p:cNvPr>
                  <p:cNvCxnSpPr>
                    <a:cxnSpLocks/>
                    <a:stCxn id="99" idx="2"/>
                    <a:endCxn id="101" idx="0"/>
                  </p:cNvCxnSpPr>
                  <p:nvPr/>
                </p:nvCxnSpPr>
                <p:spPr>
                  <a:xfrm flipH="1">
                    <a:off x="1944453" y="4350205"/>
                    <a:ext cx="1152928"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7" name="Rettangolo 96">
                  <a:extLst>
                    <a:ext uri="{FF2B5EF4-FFF2-40B4-BE49-F238E27FC236}">
                      <a16:creationId xmlns:a16="http://schemas.microsoft.com/office/drawing/2014/main" id="{48A2A310-700B-92BD-EE81-B04CD1C70E7E}"/>
                    </a:ext>
                  </a:extLst>
                </p:cNvPr>
                <p:cNvSpPr/>
                <p:nvPr/>
              </p:nvSpPr>
              <p:spPr>
                <a:xfrm>
                  <a:off x="1237853" y="3441031"/>
                  <a:ext cx="3719053" cy="283561"/>
                </a:xfrm>
                <a:prstGeom prst="rect">
                  <a:avLst/>
                </a:prstGeom>
                <a:solidFill>
                  <a:srgbClr val="E8FAFA"/>
                </a:solidFill>
                <a:ln w="12700">
                  <a:solidFill>
                    <a:srgbClr val="11D1D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200" b="1" dirty="0">
                      <a:solidFill>
                        <a:schemeClr val="tx1"/>
                      </a:solidFill>
                      <a:latin typeface="Calibri" panose="020F0502020204030204" pitchFamily="34" charset="0"/>
                      <a:cs typeface="Calibri" panose="020F0502020204030204" pitchFamily="34" charset="0"/>
                    </a:rPr>
                    <a:t>Glaciali misti profondi (DMG)</a:t>
                  </a:r>
                  <a:endParaRPr lang="en-GB" sz="1200" b="1" dirty="0">
                    <a:solidFill>
                      <a:schemeClr val="tx1"/>
                    </a:solidFill>
                    <a:latin typeface="Calibri" panose="020F0502020204030204" pitchFamily="34" charset="0"/>
                    <a:cs typeface="Calibri" panose="020F0502020204030204" pitchFamily="34" charset="0"/>
                  </a:endParaRPr>
                </a:p>
              </p:txBody>
            </p:sp>
          </p:grpSp>
          <p:cxnSp>
            <p:nvCxnSpPr>
              <p:cNvPr id="108" name="Connettore diritto 107">
                <a:extLst>
                  <a:ext uri="{FF2B5EF4-FFF2-40B4-BE49-F238E27FC236}">
                    <a16:creationId xmlns:a16="http://schemas.microsoft.com/office/drawing/2014/main" id="{71319A33-F763-1A0E-78A7-B7B3597A2F8D}"/>
                  </a:ext>
                </a:extLst>
              </p:cNvPr>
              <p:cNvCxnSpPr>
                <a:cxnSpLocks/>
                <a:endCxn id="103" idx="0"/>
              </p:cNvCxnSpPr>
              <p:nvPr/>
            </p:nvCxnSpPr>
            <p:spPr>
              <a:xfrm>
                <a:off x="5138536" y="4965049"/>
                <a:ext cx="2313021" cy="4825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0" name="Connettore diritto 109">
                <a:extLst>
                  <a:ext uri="{FF2B5EF4-FFF2-40B4-BE49-F238E27FC236}">
                    <a16:creationId xmlns:a16="http://schemas.microsoft.com/office/drawing/2014/main" id="{00DB5160-963F-214E-A227-873F1A207439}"/>
                  </a:ext>
                </a:extLst>
              </p:cNvPr>
              <p:cNvCxnSpPr>
                <a:cxnSpLocks/>
              </p:cNvCxnSpPr>
              <p:nvPr/>
            </p:nvCxnSpPr>
            <p:spPr>
              <a:xfrm flipH="1">
                <a:off x="5152867" y="4966144"/>
                <a:ext cx="2305856" cy="47939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4" name="Gruppo 3">
            <a:extLst>
              <a:ext uri="{FF2B5EF4-FFF2-40B4-BE49-F238E27FC236}">
                <a16:creationId xmlns:a16="http://schemas.microsoft.com/office/drawing/2014/main" id="{788EE151-5FBD-3E90-3142-A7F2C2BDF5B8}"/>
              </a:ext>
            </a:extLst>
          </p:cNvPr>
          <p:cNvGrpSpPr/>
          <p:nvPr/>
        </p:nvGrpSpPr>
        <p:grpSpPr>
          <a:xfrm>
            <a:off x="0" y="314825"/>
            <a:ext cx="12192000" cy="6544762"/>
            <a:chOff x="0" y="314825"/>
            <a:chExt cx="12192000" cy="6544762"/>
          </a:xfrm>
        </p:grpSpPr>
        <p:sp>
          <p:nvSpPr>
            <p:cNvPr id="5" name="Google Shape;143;g310afb7404f_9_75">
              <a:extLst>
                <a:ext uri="{FF2B5EF4-FFF2-40B4-BE49-F238E27FC236}">
                  <a16:creationId xmlns:a16="http://schemas.microsoft.com/office/drawing/2014/main" id="{A7B47E45-BF92-EDCA-EC39-9EBB0E595F13}"/>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 name="Google Shape;144;g310afb7404f_9_75">
              <a:extLst>
                <a:ext uri="{FF2B5EF4-FFF2-40B4-BE49-F238E27FC236}">
                  <a16:creationId xmlns:a16="http://schemas.microsoft.com/office/drawing/2014/main" id="{82E3CBB8-CCFF-AF0B-A3B5-AAA7F256AF1A}"/>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0" name="Google Shape;145;g310afb7404f_9_75">
              <a:extLst>
                <a:ext uri="{FF2B5EF4-FFF2-40B4-BE49-F238E27FC236}">
                  <a16:creationId xmlns:a16="http://schemas.microsoft.com/office/drawing/2014/main" id="{5C5B2575-B087-C5CB-0CBD-82AB6DC0D498}"/>
                </a:ext>
              </a:extLst>
            </p:cNvPr>
            <p:cNvPicPr preferRelativeResize="0"/>
            <p:nvPr/>
          </p:nvPicPr>
          <p:blipFill>
            <a:blip r:embed="rId3">
              <a:alphaModFix/>
            </a:blip>
            <a:stretch>
              <a:fillRect/>
            </a:stretch>
          </p:blipFill>
          <p:spPr>
            <a:xfrm>
              <a:off x="333950" y="314825"/>
              <a:ext cx="1558431" cy="490826"/>
            </a:xfrm>
            <a:prstGeom prst="rect">
              <a:avLst/>
            </a:prstGeom>
            <a:noFill/>
            <a:ln>
              <a:noFill/>
            </a:ln>
          </p:spPr>
        </p:pic>
      </p:grpSp>
      <p:grpSp>
        <p:nvGrpSpPr>
          <p:cNvPr id="14" name="Gruppo 13">
            <a:extLst>
              <a:ext uri="{FF2B5EF4-FFF2-40B4-BE49-F238E27FC236}">
                <a16:creationId xmlns:a16="http://schemas.microsoft.com/office/drawing/2014/main" id="{126E790C-EFC6-7EFA-EF51-6CEEA22470D4}"/>
              </a:ext>
            </a:extLst>
          </p:cNvPr>
          <p:cNvGrpSpPr/>
          <p:nvPr/>
        </p:nvGrpSpPr>
        <p:grpSpPr>
          <a:xfrm>
            <a:off x="55941" y="2297935"/>
            <a:ext cx="3917907" cy="2386868"/>
            <a:chOff x="55941" y="2623138"/>
            <a:chExt cx="3917907" cy="2386868"/>
          </a:xfrm>
        </p:grpSpPr>
        <p:sp>
          <p:nvSpPr>
            <p:cNvPr id="3" name="Titolo 23">
              <a:extLst>
                <a:ext uri="{FF2B5EF4-FFF2-40B4-BE49-F238E27FC236}">
                  <a16:creationId xmlns:a16="http://schemas.microsoft.com/office/drawing/2014/main" id="{6A8AB557-A9F1-058F-0F82-A22B607D13FB}"/>
                </a:ext>
              </a:extLst>
            </p:cNvPr>
            <p:cNvSpPr txBox="1">
              <a:spLocks/>
            </p:cNvSpPr>
            <p:nvPr/>
          </p:nvSpPr>
          <p:spPr>
            <a:xfrm>
              <a:off x="55941" y="2623138"/>
              <a:ext cx="3917907" cy="59302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it-IT" sz="3200" b="1" dirty="0"/>
                <a:t>LE RELAZIONI</a:t>
              </a:r>
              <a:endParaRPr lang="en-GB" sz="3200" b="1" dirty="0"/>
            </a:p>
          </p:txBody>
        </p:sp>
        <p:pic>
          <p:nvPicPr>
            <p:cNvPr id="1030" name="Picture 6" descr="L'arte delle relazioni">
              <a:extLst>
                <a:ext uri="{FF2B5EF4-FFF2-40B4-BE49-F238E27FC236}">
                  <a16:creationId xmlns:a16="http://schemas.microsoft.com/office/drawing/2014/main" id="{3EC0CF7F-5781-3C68-DC2F-D5F19AB41D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06" y="3267212"/>
              <a:ext cx="3747576" cy="174279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907597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8ADC434-BDBC-8C0D-5A1A-8CA08CF1A31E}"/>
              </a:ext>
            </a:extLst>
          </p:cNvPr>
          <p:cNvSpPr>
            <a:spLocks noGrp="1"/>
          </p:cNvSpPr>
          <p:nvPr>
            <p:ph type="title"/>
          </p:nvPr>
        </p:nvSpPr>
        <p:spPr>
          <a:xfrm>
            <a:off x="838200" y="9632"/>
            <a:ext cx="10515600" cy="699286"/>
          </a:xfrm>
          <a:noFill/>
          <a:ln>
            <a:noFill/>
          </a:ln>
        </p:spPr>
        <p:txBody>
          <a:bodyPr spcFirstLastPara="1" wrap="square" lIns="91425" tIns="45700" rIns="91425" bIns="45700" anchor="ctr" anchorCtr="0">
            <a:normAutofit/>
          </a:bodyPr>
          <a:lstStyle/>
          <a:p>
            <a:pPr algn="ctr"/>
            <a:r>
              <a:rPr lang="it-IT" sz="2800" b="1" dirty="0"/>
              <a:t>BIODIVERSITÀ: RICCHEZZA E RIPARTIZIONE</a:t>
            </a:r>
            <a:endParaRPr lang="en-GB" sz="2800" b="1" dirty="0"/>
          </a:p>
        </p:txBody>
      </p:sp>
      <p:pic>
        <p:nvPicPr>
          <p:cNvPr id="3" name="Immagine 2">
            <a:extLst>
              <a:ext uri="{FF2B5EF4-FFF2-40B4-BE49-F238E27FC236}">
                <a16:creationId xmlns:a16="http://schemas.microsoft.com/office/drawing/2014/main" id="{E3B978E7-A07E-5A9E-CA38-8F6AFA948BB5}"/>
              </a:ext>
            </a:extLst>
          </p:cNvPr>
          <p:cNvPicPr>
            <a:picLocks noChangeAspect="1"/>
          </p:cNvPicPr>
          <p:nvPr/>
        </p:nvPicPr>
        <p:blipFill>
          <a:blip r:embed="rId2"/>
          <a:stretch>
            <a:fillRect/>
          </a:stretch>
        </p:blipFill>
        <p:spPr>
          <a:xfrm>
            <a:off x="857250" y="720249"/>
            <a:ext cx="10477500" cy="5629275"/>
          </a:xfrm>
          <a:prstGeom prst="rect">
            <a:avLst/>
          </a:prstGeom>
        </p:spPr>
      </p:pic>
      <p:grpSp>
        <p:nvGrpSpPr>
          <p:cNvPr id="4" name="Gruppo 3">
            <a:extLst>
              <a:ext uri="{FF2B5EF4-FFF2-40B4-BE49-F238E27FC236}">
                <a16:creationId xmlns:a16="http://schemas.microsoft.com/office/drawing/2014/main" id="{C315BB08-4746-E81C-6565-F0CFA0CCFE86}"/>
              </a:ext>
            </a:extLst>
          </p:cNvPr>
          <p:cNvGrpSpPr/>
          <p:nvPr/>
        </p:nvGrpSpPr>
        <p:grpSpPr>
          <a:xfrm>
            <a:off x="0" y="314825"/>
            <a:ext cx="12192000" cy="6544762"/>
            <a:chOff x="0" y="314825"/>
            <a:chExt cx="12192000" cy="6544762"/>
          </a:xfrm>
        </p:grpSpPr>
        <p:sp>
          <p:nvSpPr>
            <p:cNvPr id="5" name="Google Shape;143;g310afb7404f_9_75">
              <a:extLst>
                <a:ext uri="{FF2B5EF4-FFF2-40B4-BE49-F238E27FC236}">
                  <a16:creationId xmlns:a16="http://schemas.microsoft.com/office/drawing/2014/main" id="{2083FDCE-2176-E238-9EB1-655FA4CA0A7C}"/>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 name="Google Shape;144;g310afb7404f_9_75">
              <a:extLst>
                <a:ext uri="{FF2B5EF4-FFF2-40B4-BE49-F238E27FC236}">
                  <a16:creationId xmlns:a16="http://schemas.microsoft.com/office/drawing/2014/main" id="{420BFF76-AA3B-5000-8FE3-F3586DE4FDF3}"/>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7" name="Google Shape;145;g310afb7404f_9_75">
              <a:extLst>
                <a:ext uri="{FF2B5EF4-FFF2-40B4-BE49-F238E27FC236}">
                  <a16:creationId xmlns:a16="http://schemas.microsoft.com/office/drawing/2014/main" id="{B978A572-3867-6C5C-3DC3-1EE4D38A49D4}"/>
                </a:ext>
              </a:extLst>
            </p:cNvPr>
            <p:cNvPicPr preferRelativeResize="0"/>
            <p:nvPr/>
          </p:nvPicPr>
          <p:blipFill>
            <a:blip r:embed="rId3">
              <a:alphaModFix/>
            </a:blip>
            <a:stretch>
              <a:fillRect/>
            </a:stretch>
          </p:blipFill>
          <p:spPr>
            <a:xfrm>
              <a:off x="333950" y="314825"/>
              <a:ext cx="1558431" cy="490826"/>
            </a:xfrm>
            <a:prstGeom prst="rect">
              <a:avLst/>
            </a:prstGeom>
            <a:noFill/>
            <a:ln>
              <a:noFill/>
            </a:ln>
          </p:spPr>
        </p:pic>
      </p:grpSp>
      <p:sp>
        <p:nvSpPr>
          <p:cNvPr id="9" name="CasellaDiTesto 8">
            <a:extLst>
              <a:ext uri="{FF2B5EF4-FFF2-40B4-BE49-F238E27FC236}">
                <a16:creationId xmlns:a16="http://schemas.microsoft.com/office/drawing/2014/main" id="{082CD25C-AB06-AA55-D410-E94717B722AC}"/>
              </a:ext>
            </a:extLst>
          </p:cNvPr>
          <p:cNvSpPr txBox="1"/>
          <p:nvPr/>
        </p:nvSpPr>
        <p:spPr>
          <a:xfrm>
            <a:off x="714676" y="6145446"/>
            <a:ext cx="10762648" cy="246221"/>
          </a:xfrm>
          <a:prstGeom prst="rect">
            <a:avLst/>
          </a:prstGeom>
          <a:solidFill>
            <a:schemeClr val="bg1"/>
          </a:solidFill>
        </p:spPr>
        <p:txBody>
          <a:bodyPr wrap="square">
            <a:spAutoFit/>
          </a:bodyPr>
          <a:lstStyle/>
          <a:p>
            <a:pPr algn="ctr"/>
            <a:r>
              <a:rPr lang="en-GB" sz="1000" b="1" dirty="0">
                <a:latin typeface="Calibri" panose="020F0502020204030204" pitchFamily="34" charset="0"/>
                <a:cs typeface="Calibri" panose="020F0502020204030204" pitchFamily="34" charset="0"/>
              </a:rPr>
              <a:t>FONTE: </a:t>
            </a:r>
            <a:r>
              <a:rPr lang="en-GB" sz="1000" dirty="0">
                <a:latin typeface="Calibri" panose="020F0502020204030204" pitchFamily="34" charset="0"/>
                <a:cs typeface="Calibri" panose="020F0502020204030204" pitchFamily="34" charset="0"/>
              </a:rPr>
              <a:t>https://www.savemyexams.com/a-level/biology/ocr/17/revision-notes/4-biodiversity-evolution-and-disease/4-2-biodiversity/4-2-4-measuring-species-richness-and-species-evenness/</a:t>
            </a:r>
          </a:p>
        </p:txBody>
      </p:sp>
    </p:spTree>
    <p:extLst>
      <p:ext uri="{BB962C8B-B14F-4D97-AF65-F5344CB8AC3E}">
        <p14:creationId xmlns:p14="http://schemas.microsoft.com/office/powerpoint/2010/main" val="314363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uppo 19">
            <a:extLst>
              <a:ext uri="{FF2B5EF4-FFF2-40B4-BE49-F238E27FC236}">
                <a16:creationId xmlns:a16="http://schemas.microsoft.com/office/drawing/2014/main" id="{355FC37A-2DDE-3FF4-D270-E08DA50F2796}"/>
              </a:ext>
            </a:extLst>
          </p:cNvPr>
          <p:cNvGrpSpPr/>
          <p:nvPr/>
        </p:nvGrpSpPr>
        <p:grpSpPr>
          <a:xfrm>
            <a:off x="0" y="314825"/>
            <a:ext cx="12192000" cy="6544762"/>
            <a:chOff x="0" y="314825"/>
            <a:chExt cx="12192000" cy="6544762"/>
          </a:xfrm>
        </p:grpSpPr>
        <p:sp>
          <p:nvSpPr>
            <p:cNvPr id="21" name="Google Shape;143;g310afb7404f_9_75">
              <a:extLst>
                <a:ext uri="{FF2B5EF4-FFF2-40B4-BE49-F238E27FC236}">
                  <a16:creationId xmlns:a16="http://schemas.microsoft.com/office/drawing/2014/main" id="{5B982B13-658B-40EB-2E8F-0EC3F122E0F0}"/>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2" name="Google Shape;144;g310afb7404f_9_75">
              <a:extLst>
                <a:ext uri="{FF2B5EF4-FFF2-40B4-BE49-F238E27FC236}">
                  <a16:creationId xmlns:a16="http://schemas.microsoft.com/office/drawing/2014/main" id="{C067380E-51B0-171E-5E86-988EE4732EB3}"/>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23" name="Google Shape;145;g310afb7404f_9_75">
              <a:extLst>
                <a:ext uri="{FF2B5EF4-FFF2-40B4-BE49-F238E27FC236}">
                  <a16:creationId xmlns:a16="http://schemas.microsoft.com/office/drawing/2014/main" id="{BBCC4475-DBEA-EF8A-FE8A-2E93876A6AAC}"/>
                </a:ext>
              </a:extLst>
            </p:cNvPr>
            <p:cNvPicPr preferRelativeResize="0"/>
            <p:nvPr/>
          </p:nvPicPr>
          <p:blipFill>
            <a:blip r:embed="rId3">
              <a:alphaModFix/>
            </a:blip>
            <a:stretch>
              <a:fillRect/>
            </a:stretch>
          </p:blipFill>
          <p:spPr>
            <a:xfrm>
              <a:off x="333950" y="314825"/>
              <a:ext cx="1558431" cy="490826"/>
            </a:xfrm>
            <a:prstGeom prst="rect">
              <a:avLst/>
            </a:prstGeom>
            <a:noFill/>
            <a:ln>
              <a:noFill/>
            </a:ln>
          </p:spPr>
        </p:pic>
      </p:grpSp>
      <p:sp>
        <p:nvSpPr>
          <p:cNvPr id="24" name="Titolo 23">
            <a:extLst>
              <a:ext uri="{FF2B5EF4-FFF2-40B4-BE49-F238E27FC236}">
                <a16:creationId xmlns:a16="http://schemas.microsoft.com/office/drawing/2014/main" id="{281D9489-E799-D2FD-2A34-81D441A2B72C}"/>
              </a:ext>
            </a:extLst>
          </p:cNvPr>
          <p:cNvSpPr>
            <a:spLocks noGrp="1"/>
          </p:cNvSpPr>
          <p:nvPr>
            <p:ph type="title"/>
          </p:nvPr>
        </p:nvSpPr>
        <p:spPr>
          <a:xfrm>
            <a:off x="2412486" y="82866"/>
            <a:ext cx="9550130" cy="593027"/>
          </a:xfrm>
        </p:spPr>
        <p:txBody>
          <a:bodyPr>
            <a:normAutofit/>
          </a:bodyPr>
          <a:lstStyle/>
          <a:p>
            <a:pPr algn="ctr"/>
            <a:r>
              <a:rPr lang="it-IT" sz="2800" b="1" dirty="0"/>
              <a:t>IL RAME E LA BIODIVERSITA’ – RICCHEZZA</a:t>
            </a:r>
            <a:endParaRPr lang="en-GB" sz="2800" b="1" dirty="0"/>
          </a:p>
        </p:txBody>
      </p:sp>
      <p:grpSp>
        <p:nvGrpSpPr>
          <p:cNvPr id="18" name="Gruppo 17">
            <a:extLst>
              <a:ext uri="{FF2B5EF4-FFF2-40B4-BE49-F238E27FC236}">
                <a16:creationId xmlns:a16="http://schemas.microsoft.com/office/drawing/2014/main" id="{1D1E48E1-E9A7-93E6-43DD-88C5586F930E}"/>
              </a:ext>
            </a:extLst>
          </p:cNvPr>
          <p:cNvGrpSpPr/>
          <p:nvPr/>
        </p:nvGrpSpPr>
        <p:grpSpPr>
          <a:xfrm>
            <a:off x="2901792" y="616941"/>
            <a:ext cx="8386890" cy="5783857"/>
            <a:chOff x="1902555" y="616941"/>
            <a:chExt cx="8386890" cy="5783857"/>
          </a:xfrm>
        </p:grpSpPr>
        <p:grpSp>
          <p:nvGrpSpPr>
            <p:cNvPr id="30" name="Gruppo 29">
              <a:extLst>
                <a:ext uri="{FF2B5EF4-FFF2-40B4-BE49-F238E27FC236}">
                  <a16:creationId xmlns:a16="http://schemas.microsoft.com/office/drawing/2014/main" id="{CBBB3D37-9A1C-FE1D-E78A-EAE3201B9A3B}"/>
                </a:ext>
              </a:extLst>
            </p:cNvPr>
            <p:cNvGrpSpPr/>
            <p:nvPr/>
          </p:nvGrpSpPr>
          <p:grpSpPr>
            <a:xfrm>
              <a:off x="1902555" y="616941"/>
              <a:ext cx="8386890" cy="5751694"/>
              <a:chOff x="1902555" y="776436"/>
              <a:chExt cx="8386890" cy="5751694"/>
            </a:xfrm>
          </p:grpSpPr>
          <p:grpSp>
            <p:nvGrpSpPr>
              <p:cNvPr id="15" name="Gruppo 14">
                <a:extLst>
                  <a:ext uri="{FF2B5EF4-FFF2-40B4-BE49-F238E27FC236}">
                    <a16:creationId xmlns:a16="http://schemas.microsoft.com/office/drawing/2014/main" id="{78CC7F2F-F3EB-01FA-9A7B-9E99FA78196A}"/>
                  </a:ext>
                </a:extLst>
              </p:cNvPr>
              <p:cNvGrpSpPr/>
              <p:nvPr/>
            </p:nvGrpSpPr>
            <p:grpSpPr>
              <a:xfrm>
                <a:off x="1902555" y="776436"/>
                <a:ext cx="8386890" cy="5751694"/>
                <a:chOff x="1965881" y="575653"/>
                <a:chExt cx="8386890" cy="5751694"/>
              </a:xfrm>
            </p:grpSpPr>
            <p:grpSp>
              <p:nvGrpSpPr>
                <p:cNvPr id="11" name="Gruppo 10">
                  <a:extLst>
                    <a:ext uri="{FF2B5EF4-FFF2-40B4-BE49-F238E27FC236}">
                      <a16:creationId xmlns:a16="http://schemas.microsoft.com/office/drawing/2014/main" id="{1A4005FA-E00A-1EA8-60AB-63168ABC7197}"/>
                    </a:ext>
                  </a:extLst>
                </p:cNvPr>
                <p:cNvGrpSpPr/>
                <p:nvPr/>
              </p:nvGrpSpPr>
              <p:grpSpPr>
                <a:xfrm>
                  <a:off x="1965881" y="575653"/>
                  <a:ext cx="8100000" cy="5751694"/>
                  <a:chOff x="1965881" y="499739"/>
                  <a:chExt cx="8100000" cy="5751694"/>
                </a:xfrm>
              </p:grpSpPr>
              <p:pic>
                <p:nvPicPr>
                  <p:cNvPr id="5" name="Immagine 4" descr="Immagine che contiene linea, diagramma, Diagramma, schermata&#10;&#10;Il contenuto generato dall'IA potrebbe non essere corretto.">
                    <a:extLst>
                      <a:ext uri="{FF2B5EF4-FFF2-40B4-BE49-F238E27FC236}">
                        <a16:creationId xmlns:a16="http://schemas.microsoft.com/office/drawing/2014/main" id="{282ECBEB-39E7-FBD8-9469-9AF3EAACE51D}"/>
                      </a:ext>
                    </a:extLst>
                  </p:cNvPr>
                  <p:cNvPicPr>
                    <a:picLocks noChangeAspect="1"/>
                  </p:cNvPicPr>
                  <p:nvPr/>
                </p:nvPicPr>
                <p:blipFill>
                  <a:blip r:embed="rId4"/>
                  <a:stretch>
                    <a:fillRect/>
                  </a:stretch>
                </p:blipFill>
                <p:spPr>
                  <a:xfrm>
                    <a:off x="1965881" y="499739"/>
                    <a:ext cx="8100000" cy="2025000"/>
                  </a:xfrm>
                  <a:prstGeom prst="rect">
                    <a:avLst/>
                  </a:prstGeom>
                </p:spPr>
              </p:pic>
              <p:pic>
                <p:nvPicPr>
                  <p:cNvPr id="8" name="Immagine 7" descr="Immagine che contiene linea, Diagramma, diagramma, schermata&#10;&#10;Il contenuto generato dall'IA potrebbe non essere corretto.">
                    <a:extLst>
                      <a:ext uri="{FF2B5EF4-FFF2-40B4-BE49-F238E27FC236}">
                        <a16:creationId xmlns:a16="http://schemas.microsoft.com/office/drawing/2014/main" id="{B4AEDD03-6C7C-E2E8-EE62-36C5C129100B}"/>
                      </a:ext>
                    </a:extLst>
                  </p:cNvPr>
                  <p:cNvPicPr>
                    <a:picLocks noChangeAspect="1"/>
                  </p:cNvPicPr>
                  <p:nvPr/>
                </p:nvPicPr>
                <p:blipFill>
                  <a:blip r:embed="rId5"/>
                  <a:stretch>
                    <a:fillRect/>
                  </a:stretch>
                </p:blipFill>
                <p:spPr>
                  <a:xfrm>
                    <a:off x="1965881" y="2363086"/>
                    <a:ext cx="8100000" cy="2025000"/>
                  </a:xfrm>
                  <a:prstGeom prst="rect">
                    <a:avLst/>
                  </a:prstGeom>
                </p:spPr>
              </p:pic>
              <p:pic>
                <p:nvPicPr>
                  <p:cNvPr id="10" name="Immagine 9" descr="Immagine che contiene linea, Diagramma, diagramma, schermata&#10;&#10;Il contenuto generato dall'IA potrebbe non essere corretto.">
                    <a:extLst>
                      <a:ext uri="{FF2B5EF4-FFF2-40B4-BE49-F238E27FC236}">
                        <a16:creationId xmlns:a16="http://schemas.microsoft.com/office/drawing/2014/main" id="{93980032-CC08-5D42-4D55-352FCDDE5A8D}"/>
                      </a:ext>
                    </a:extLst>
                  </p:cNvPr>
                  <p:cNvPicPr>
                    <a:picLocks noChangeAspect="1"/>
                  </p:cNvPicPr>
                  <p:nvPr/>
                </p:nvPicPr>
                <p:blipFill>
                  <a:blip r:embed="rId6"/>
                  <a:stretch>
                    <a:fillRect/>
                  </a:stretch>
                </p:blipFill>
                <p:spPr>
                  <a:xfrm>
                    <a:off x="1965881" y="4226433"/>
                    <a:ext cx="8100000" cy="2025000"/>
                  </a:xfrm>
                  <a:prstGeom prst="rect">
                    <a:avLst/>
                  </a:prstGeom>
                </p:spPr>
              </p:pic>
            </p:grpSp>
            <p:sp>
              <p:nvSpPr>
                <p:cNvPr id="12" name="CasellaDiTesto 11">
                  <a:extLst>
                    <a:ext uri="{FF2B5EF4-FFF2-40B4-BE49-F238E27FC236}">
                      <a16:creationId xmlns:a16="http://schemas.microsoft.com/office/drawing/2014/main" id="{63367AEC-CCA4-8F31-4C95-6E79283D62EB}"/>
                    </a:ext>
                  </a:extLst>
                </p:cNvPr>
                <p:cNvSpPr txBox="1"/>
                <p:nvPr/>
              </p:nvSpPr>
              <p:spPr>
                <a:xfrm rot="5400000">
                  <a:off x="9388882" y="1272806"/>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FUNGHI</a:t>
                  </a:r>
                  <a:endParaRPr lang="en-GB" b="1" dirty="0">
                    <a:latin typeface="Calibri" panose="020F0502020204030204" pitchFamily="34" charset="0"/>
                    <a:cs typeface="Calibri" panose="020F0502020204030204" pitchFamily="34" charset="0"/>
                  </a:endParaRPr>
                </a:p>
              </p:txBody>
            </p:sp>
            <p:sp>
              <p:nvSpPr>
                <p:cNvPr id="13" name="CasellaDiTesto 12">
                  <a:extLst>
                    <a:ext uri="{FF2B5EF4-FFF2-40B4-BE49-F238E27FC236}">
                      <a16:creationId xmlns:a16="http://schemas.microsoft.com/office/drawing/2014/main" id="{4B696138-01A7-1679-03B7-AC219AEAA8BA}"/>
                    </a:ext>
                  </a:extLst>
                </p:cNvPr>
                <p:cNvSpPr txBox="1"/>
                <p:nvPr/>
              </p:nvSpPr>
              <p:spPr>
                <a:xfrm rot="5400000">
                  <a:off x="9388883" y="3144085"/>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BATTERI</a:t>
                  </a:r>
                  <a:endParaRPr lang="en-GB" b="1" dirty="0">
                    <a:latin typeface="Calibri" panose="020F0502020204030204" pitchFamily="34" charset="0"/>
                    <a:cs typeface="Calibri" panose="020F0502020204030204" pitchFamily="34" charset="0"/>
                  </a:endParaRPr>
                </a:p>
              </p:txBody>
            </p:sp>
            <p:sp>
              <p:nvSpPr>
                <p:cNvPr id="14" name="CasellaDiTesto 13">
                  <a:extLst>
                    <a:ext uri="{FF2B5EF4-FFF2-40B4-BE49-F238E27FC236}">
                      <a16:creationId xmlns:a16="http://schemas.microsoft.com/office/drawing/2014/main" id="{1EA73835-05DD-670C-D4AE-445F18C36738}"/>
                    </a:ext>
                  </a:extLst>
                </p:cNvPr>
                <p:cNvSpPr txBox="1"/>
                <p:nvPr/>
              </p:nvSpPr>
              <p:spPr>
                <a:xfrm rot="5400000">
                  <a:off x="9388883" y="5004732"/>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ARTROPODI</a:t>
                  </a:r>
                  <a:endParaRPr lang="en-GB" b="1" dirty="0">
                    <a:latin typeface="Calibri" panose="020F0502020204030204" pitchFamily="34" charset="0"/>
                    <a:cs typeface="Calibri" panose="020F0502020204030204" pitchFamily="34" charset="0"/>
                  </a:endParaRPr>
                </a:p>
              </p:txBody>
            </p:sp>
          </p:grpSp>
          <p:sp>
            <p:nvSpPr>
              <p:cNvPr id="25" name="CasellaDiTesto 24">
                <a:extLst>
                  <a:ext uri="{FF2B5EF4-FFF2-40B4-BE49-F238E27FC236}">
                    <a16:creationId xmlns:a16="http://schemas.microsoft.com/office/drawing/2014/main" id="{87982250-DF30-8DB7-FB82-E91259A8553A}"/>
                  </a:ext>
                </a:extLst>
              </p:cNvPr>
              <p:cNvSpPr txBox="1"/>
              <p:nvPr/>
            </p:nvSpPr>
            <p:spPr>
              <a:xfrm>
                <a:off x="3098052" y="1068296"/>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sp>
            <p:nvSpPr>
              <p:cNvPr id="26" name="CasellaDiTesto 25">
                <a:extLst>
                  <a:ext uri="{FF2B5EF4-FFF2-40B4-BE49-F238E27FC236}">
                    <a16:creationId xmlns:a16="http://schemas.microsoft.com/office/drawing/2014/main" id="{1538610D-41AF-8BA0-D045-868BEDD97633}"/>
                  </a:ext>
                </a:extLst>
              </p:cNvPr>
              <p:cNvSpPr txBox="1"/>
              <p:nvPr/>
            </p:nvSpPr>
            <p:spPr>
              <a:xfrm>
                <a:off x="3098052" y="2914885"/>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sp>
            <p:nvSpPr>
              <p:cNvPr id="27" name="CasellaDiTesto 26">
                <a:extLst>
                  <a:ext uri="{FF2B5EF4-FFF2-40B4-BE49-F238E27FC236}">
                    <a16:creationId xmlns:a16="http://schemas.microsoft.com/office/drawing/2014/main" id="{2DC8F56A-DE3A-8907-3095-8BAB3969C8E6}"/>
                  </a:ext>
                </a:extLst>
              </p:cNvPr>
              <p:cNvSpPr txBox="1"/>
              <p:nvPr/>
            </p:nvSpPr>
            <p:spPr>
              <a:xfrm>
                <a:off x="3050346" y="4785069"/>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sp>
            <p:nvSpPr>
              <p:cNvPr id="28" name="CasellaDiTesto 27">
                <a:extLst>
                  <a:ext uri="{FF2B5EF4-FFF2-40B4-BE49-F238E27FC236}">
                    <a16:creationId xmlns:a16="http://schemas.microsoft.com/office/drawing/2014/main" id="{3474B827-FA5D-4F5E-C903-F502BC3E82D2}"/>
                  </a:ext>
                </a:extLst>
              </p:cNvPr>
              <p:cNvSpPr txBox="1"/>
              <p:nvPr/>
            </p:nvSpPr>
            <p:spPr>
              <a:xfrm>
                <a:off x="5015641" y="1061670"/>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sp>
            <p:nvSpPr>
              <p:cNvPr id="29" name="CasellaDiTesto 28">
                <a:extLst>
                  <a:ext uri="{FF2B5EF4-FFF2-40B4-BE49-F238E27FC236}">
                    <a16:creationId xmlns:a16="http://schemas.microsoft.com/office/drawing/2014/main" id="{09B58542-516A-902F-D98C-C57448D9EACF}"/>
                  </a:ext>
                </a:extLst>
              </p:cNvPr>
              <p:cNvSpPr txBox="1"/>
              <p:nvPr/>
            </p:nvSpPr>
            <p:spPr>
              <a:xfrm>
                <a:off x="8836283" y="4780997"/>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grpSp>
        <p:cxnSp>
          <p:nvCxnSpPr>
            <p:cNvPr id="32" name="Connettore 2 31">
              <a:extLst>
                <a:ext uri="{FF2B5EF4-FFF2-40B4-BE49-F238E27FC236}">
                  <a16:creationId xmlns:a16="http://schemas.microsoft.com/office/drawing/2014/main" id="{D2741083-71E7-495A-C3A6-BF106EDF1055}"/>
                </a:ext>
              </a:extLst>
            </p:cNvPr>
            <p:cNvCxnSpPr/>
            <p:nvPr/>
          </p:nvCxnSpPr>
          <p:spPr>
            <a:xfrm>
              <a:off x="2211565" y="6400798"/>
              <a:ext cx="7907752" cy="0"/>
            </a:xfrm>
            <a:prstGeom prst="straightConnector1">
              <a:avLst/>
            </a:prstGeom>
            <a:ln>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grpSp>
      <p:grpSp>
        <p:nvGrpSpPr>
          <p:cNvPr id="19" name="Gruppo 18">
            <a:extLst>
              <a:ext uri="{FF2B5EF4-FFF2-40B4-BE49-F238E27FC236}">
                <a16:creationId xmlns:a16="http://schemas.microsoft.com/office/drawing/2014/main" id="{3875F46A-A5BF-997E-DDA9-1CE1A13D3229}"/>
              </a:ext>
            </a:extLst>
          </p:cNvPr>
          <p:cNvGrpSpPr/>
          <p:nvPr/>
        </p:nvGrpSpPr>
        <p:grpSpPr>
          <a:xfrm>
            <a:off x="164047" y="2231897"/>
            <a:ext cx="2160001" cy="2403694"/>
            <a:chOff x="-147035" y="2335594"/>
            <a:chExt cx="2160001" cy="2403694"/>
          </a:xfrm>
        </p:grpSpPr>
        <p:sp>
          <p:nvSpPr>
            <p:cNvPr id="7" name="Segnaposto testo 2">
              <a:extLst>
                <a:ext uri="{FF2B5EF4-FFF2-40B4-BE49-F238E27FC236}">
                  <a16:creationId xmlns:a16="http://schemas.microsoft.com/office/drawing/2014/main" id="{2E07E544-3234-2BE9-9440-3A1B31D2F447}"/>
                </a:ext>
              </a:extLst>
            </p:cNvPr>
            <p:cNvSpPr txBox="1">
              <a:spLocks/>
            </p:cNvSpPr>
            <p:nvPr/>
          </p:nvSpPr>
          <p:spPr>
            <a:xfrm>
              <a:off x="-147035" y="4271288"/>
              <a:ext cx="2160000" cy="468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 profondi</a:t>
              </a:r>
            </a:p>
            <a:p>
              <a:r>
                <a:rPr lang="it-IT" sz="1200" b="1" dirty="0"/>
                <a:t>DMG</a:t>
              </a:r>
              <a:endParaRPr lang="en-GB" sz="1200" b="1" dirty="0"/>
            </a:p>
          </p:txBody>
        </p:sp>
        <p:sp>
          <p:nvSpPr>
            <p:cNvPr id="9" name="Segnaposto testo 2">
              <a:extLst>
                <a:ext uri="{FF2B5EF4-FFF2-40B4-BE49-F238E27FC236}">
                  <a16:creationId xmlns:a16="http://schemas.microsoft.com/office/drawing/2014/main" id="{8B06AFB1-3098-7A21-D28F-DBF31FA09150}"/>
                </a:ext>
              </a:extLst>
            </p:cNvPr>
            <p:cNvSpPr txBox="1">
              <a:spLocks/>
            </p:cNvSpPr>
            <p:nvPr/>
          </p:nvSpPr>
          <p:spPr>
            <a:xfrm>
              <a:off x="-147034" y="3628635"/>
              <a:ext cx="2160000" cy="468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400" dirty="0">
                  <a:solidFill>
                    <a:schemeClr val="tx1"/>
                  </a:solidFill>
                </a:rPr>
                <a:t>Alluvionali franco-limosi</a:t>
              </a:r>
            </a:p>
            <a:p>
              <a:pPr marL="139500" indent="0" algn="ctr">
                <a:spcBef>
                  <a:spcPts val="0"/>
                </a:spcBef>
                <a:buNone/>
              </a:pPr>
              <a:r>
                <a:rPr lang="it-IT" sz="1200" b="1" dirty="0">
                  <a:solidFill>
                    <a:schemeClr val="tx1"/>
                  </a:solidFill>
                </a:rPr>
                <a:t>SLA</a:t>
              </a:r>
            </a:p>
          </p:txBody>
        </p:sp>
        <p:sp>
          <p:nvSpPr>
            <p:cNvPr id="16" name="Segnaposto testo 2">
              <a:extLst>
                <a:ext uri="{FF2B5EF4-FFF2-40B4-BE49-F238E27FC236}">
                  <a16:creationId xmlns:a16="http://schemas.microsoft.com/office/drawing/2014/main" id="{4CC80535-1133-499B-2ED7-83F9802CAAEE}"/>
                </a:ext>
              </a:extLst>
            </p:cNvPr>
            <p:cNvSpPr txBox="1">
              <a:spLocks/>
            </p:cNvSpPr>
            <p:nvPr/>
          </p:nvSpPr>
          <p:spPr>
            <a:xfrm>
              <a:off x="-147035" y="2335594"/>
              <a:ext cx="2160000" cy="468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a:t>
              </a:r>
            </a:p>
            <a:p>
              <a:r>
                <a:rPr lang="it-IT" sz="1200" b="1" dirty="0"/>
                <a:t>MG</a:t>
              </a:r>
            </a:p>
          </p:txBody>
        </p:sp>
        <p:sp>
          <p:nvSpPr>
            <p:cNvPr id="17" name="Segnaposto testo 2">
              <a:extLst>
                <a:ext uri="{FF2B5EF4-FFF2-40B4-BE49-F238E27FC236}">
                  <a16:creationId xmlns:a16="http://schemas.microsoft.com/office/drawing/2014/main" id="{46D042A4-940F-7D2F-7CBC-E2B4F084891C}"/>
                </a:ext>
              </a:extLst>
            </p:cNvPr>
            <p:cNvSpPr txBox="1">
              <a:spLocks/>
            </p:cNvSpPr>
            <p:nvPr/>
          </p:nvSpPr>
          <p:spPr>
            <a:xfrm>
              <a:off x="-147035" y="2978247"/>
              <a:ext cx="2160000" cy="468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Conoidi calcarei dolomitici</a:t>
              </a:r>
            </a:p>
            <a:p>
              <a:r>
                <a:rPr lang="it-IT" sz="1200" b="1" dirty="0"/>
                <a:t>DCC</a:t>
              </a:r>
            </a:p>
          </p:txBody>
        </p:sp>
      </p:grpSp>
      <p:grpSp>
        <p:nvGrpSpPr>
          <p:cNvPr id="2" name="Gruppo 1">
            <a:extLst>
              <a:ext uri="{FF2B5EF4-FFF2-40B4-BE49-F238E27FC236}">
                <a16:creationId xmlns:a16="http://schemas.microsoft.com/office/drawing/2014/main" id="{1E47103C-0A46-F32A-4693-AF9399BA4C35}"/>
              </a:ext>
            </a:extLst>
          </p:cNvPr>
          <p:cNvGrpSpPr/>
          <p:nvPr/>
        </p:nvGrpSpPr>
        <p:grpSpPr>
          <a:xfrm>
            <a:off x="789859" y="1825402"/>
            <a:ext cx="5760000" cy="4039737"/>
            <a:chOff x="6252390" y="1479134"/>
            <a:chExt cx="5760000" cy="4039737"/>
          </a:xfrm>
        </p:grpSpPr>
        <p:pic>
          <p:nvPicPr>
            <p:cNvPr id="3" name="Immagine 2" descr="Immagine che contiene testo, diagramma, schermata, linea&#10;&#10;Il contenuto generato dall'IA potrebbe non essere corretto.">
              <a:extLst>
                <a:ext uri="{FF2B5EF4-FFF2-40B4-BE49-F238E27FC236}">
                  <a16:creationId xmlns:a16="http://schemas.microsoft.com/office/drawing/2014/main" id="{07E89302-953C-1562-CCA9-A4B13359A232}"/>
                </a:ext>
              </a:extLst>
            </p:cNvPr>
            <p:cNvPicPr>
              <a:picLocks noChangeAspect="1"/>
            </p:cNvPicPr>
            <p:nvPr/>
          </p:nvPicPr>
          <p:blipFill>
            <a:blip r:embed="rId7"/>
            <a:stretch>
              <a:fillRect/>
            </a:stretch>
          </p:blipFill>
          <p:spPr>
            <a:xfrm>
              <a:off x="6252390" y="2062871"/>
              <a:ext cx="5760000" cy="3456000"/>
            </a:xfrm>
            <a:prstGeom prst="rect">
              <a:avLst/>
            </a:prstGeom>
          </p:spPr>
        </p:pic>
        <p:sp>
          <p:nvSpPr>
            <p:cNvPr id="4" name="Titolo 23">
              <a:extLst>
                <a:ext uri="{FF2B5EF4-FFF2-40B4-BE49-F238E27FC236}">
                  <a16:creationId xmlns:a16="http://schemas.microsoft.com/office/drawing/2014/main" id="{4C3D3332-AA75-BA2E-497D-92DC52621B24}"/>
                </a:ext>
              </a:extLst>
            </p:cNvPr>
            <p:cNvSpPr txBox="1">
              <a:spLocks/>
            </p:cNvSpPr>
            <p:nvPr/>
          </p:nvSpPr>
          <p:spPr>
            <a:xfrm>
              <a:off x="6915136" y="1479134"/>
              <a:ext cx="4756355" cy="593027"/>
            </a:xfrm>
            <a:prstGeom prst="rect">
              <a:avLst/>
            </a:prstGeom>
            <a:solidFill>
              <a:schemeClr val="bg1"/>
            </a:solid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it-IT" sz="2400" b="1" dirty="0"/>
                <a:t>La frazione disponibile di rame</a:t>
              </a:r>
              <a:endParaRPr lang="en-GB" sz="2400" b="1" dirty="0"/>
            </a:p>
          </p:txBody>
        </p:sp>
        <p:sp>
          <p:nvSpPr>
            <p:cNvPr id="6" name="CasellaDiTesto 5">
              <a:extLst>
                <a:ext uri="{FF2B5EF4-FFF2-40B4-BE49-F238E27FC236}">
                  <a16:creationId xmlns:a16="http://schemas.microsoft.com/office/drawing/2014/main" id="{79920FF0-07D6-2AB6-452F-973D9AEE1DD6}"/>
                </a:ext>
              </a:extLst>
            </p:cNvPr>
            <p:cNvSpPr txBox="1"/>
            <p:nvPr/>
          </p:nvSpPr>
          <p:spPr>
            <a:xfrm>
              <a:off x="7260120" y="2858475"/>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sp>
          <p:nvSpPr>
            <p:cNvPr id="31" name="CasellaDiTesto 30">
              <a:extLst>
                <a:ext uri="{FF2B5EF4-FFF2-40B4-BE49-F238E27FC236}">
                  <a16:creationId xmlns:a16="http://schemas.microsoft.com/office/drawing/2014/main" id="{C369C0BB-0D57-AC27-65D8-0DE8D2BAFAF6}"/>
                </a:ext>
              </a:extLst>
            </p:cNvPr>
            <p:cNvSpPr txBox="1"/>
            <p:nvPr/>
          </p:nvSpPr>
          <p:spPr>
            <a:xfrm>
              <a:off x="11032411" y="3113323"/>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sp>
          <p:nvSpPr>
            <p:cNvPr id="33" name="CasellaDiTesto 32">
              <a:extLst>
                <a:ext uri="{FF2B5EF4-FFF2-40B4-BE49-F238E27FC236}">
                  <a16:creationId xmlns:a16="http://schemas.microsoft.com/office/drawing/2014/main" id="{158F4E17-8D58-B4A6-4398-D08E46F4C0CE}"/>
                </a:ext>
              </a:extLst>
            </p:cNvPr>
            <p:cNvSpPr txBox="1"/>
            <p:nvPr/>
          </p:nvSpPr>
          <p:spPr>
            <a:xfrm>
              <a:off x="9719116" y="1911062"/>
              <a:ext cx="472826"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a</a:t>
              </a:r>
              <a:endParaRPr lang="en-GB" sz="1800" b="1" dirty="0">
                <a:solidFill>
                  <a:srgbClr val="FF0000"/>
                </a:solidFill>
                <a:latin typeface="Calibri" panose="020F0502020204030204" pitchFamily="34" charset="0"/>
                <a:cs typeface="Calibri" panose="020F0502020204030204" pitchFamily="34" charset="0"/>
              </a:endParaRPr>
            </a:p>
          </p:txBody>
        </p:sp>
        <p:sp>
          <p:nvSpPr>
            <p:cNvPr id="34" name="CasellaDiTesto 33">
              <a:extLst>
                <a:ext uri="{FF2B5EF4-FFF2-40B4-BE49-F238E27FC236}">
                  <a16:creationId xmlns:a16="http://schemas.microsoft.com/office/drawing/2014/main" id="{29E3602B-D699-DB89-5DAB-30E1FF5EC824}"/>
                </a:ext>
              </a:extLst>
            </p:cNvPr>
            <p:cNvSpPr txBox="1"/>
            <p:nvPr/>
          </p:nvSpPr>
          <p:spPr>
            <a:xfrm>
              <a:off x="8518597" y="2791364"/>
              <a:ext cx="360000" cy="369332"/>
            </a:xfrm>
            <a:prstGeom prst="rect">
              <a:avLst/>
            </a:prstGeom>
            <a:noFill/>
          </p:spPr>
          <p:txBody>
            <a:bodyPr wrap="square" rtlCol="0" anchor="ctr">
              <a:spAutoFit/>
            </a:bodyPr>
            <a:lstStyle/>
            <a:p>
              <a:pPr algn="ctr"/>
              <a:r>
                <a:rPr lang="it-IT" sz="1800" b="1" dirty="0">
                  <a:solidFill>
                    <a:srgbClr val="FF0000"/>
                  </a:solidFill>
                  <a:latin typeface="Calibri" panose="020F0502020204030204" pitchFamily="34" charset="0"/>
                  <a:cs typeface="Calibri" panose="020F0502020204030204" pitchFamily="34" charset="0"/>
                </a:rPr>
                <a:t>b</a:t>
              </a:r>
              <a:endParaRPr lang="en-GB" sz="1800" b="1" dirty="0">
                <a:solidFill>
                  <a:srgbClr val="FF0000"/>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415337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616F-ADAD-1E99-BBCB-89B53F463F42}"/>
            </a:ext>
          </a:extLst>
        </p:cNvPr>
        <p:cNvGrpSpPr/>
        <p:nvPr/>
      </p:nvGrpSpPr>
      <p:grpSpPr>
        <a:xfrm>
          <a:off x="0" y="0"/>
          <a:ext cx="0" cy="0"/>
          <a:chOff x="0" y="0"/>
          <a:chExt cx="0" cy="0"/>
        </a:xfrm>
      </p:grpSpPr>
      <p:grpSp>
        <p:nvGrpSpPr>
          <p:cNvPr id="20" name="Gruppo 19">
            <a:extLst>
              <a:ext uri="{FF2B5EF4-FFF2-40B4-BE49-F238E27FC236}">
                <a16:creationId xmlns:a16="http://schemas.microsoft.com/office/drawing/2014/main" id="{672EDF8B-44CC-837A-88A8-A5489908DD1F}"/>
              </a:ext>
            </a:extLst>
          </p:cNvPr>
          <p:cNvGrpSpPr/>
          <p:nvPr/>
        </p:nvGrpSpPr>
        <p:grpSpPr>
          <a:xfrm>
            <a:off x="0" y="314825"/>
            <a:ext cx="12192000" cy="6544762"/>
            <a:chOff x="0" y="314825"/>
            <a:chExt cx="12192000" cy="6544762"/>
          </a:xfrm>
        </p:grpSpPr>
        <p:sp>
          <p:nvSpPr>
            <p:cNvPr id="21" name="Google Shape;143;g310afb7404f_9_75">
              <a:extLst>
                <a:ext uri="{FF2B5EF4-FFF2-40B4-BE49-F238E27FC236}">
                  <a16:creationId xmlns:a16="http://schemas.microsoft.com/office/drawing/2014/main" id="{9C1AEA59-9EFA-8983-025A-B6C14EF192E8}"/>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2" name="Google Shape;144;g310afb7404f_9_75">
              <a:extLst>
                <a:ext uri="{FF2B5EF4-FFF2-40B4-BE49-F238E27FC236}">
                  <a16:creationId xmlns:a16="http://schemas.microsoft.com/office/drawing/2014/main" id="{98EDCAD6-CFE3-BAE3-B386-1579812486C9}"/>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23" name="Google Shape;145;g310afb7404f_9_75">
              <a:extLst>
                <a:ext uri="{FF2B5EF4-FFF2-40B4-BE49-F238E27FC236}">
                  <a16:creationId xmlns:a16="http://schemas.microsoft.com/office/drawing/2014/main" id="{D3F6B595-1423-87B5-BBD2-527401F2F46C}"/>
                </a:ext>
              </a:extLst>
            </p:cNvPr>
            <p:cNvPicPr preferRelativeResize="0"/>
            <p:nvPr/>
          </p:nvPicPr>
          <p:blipFill>
            <a:blip r:embed="rId3">
              <a:alphaModFix/>
            </a:blip>
            <a:stretch>
              <a:fillRect/>
            </a:stretch>
          </p:blipFill>
          <p:spPr>
            <a:xfrm>
              <a:off x="333950" y="314825"/>
              <a:ext cx="1558431" cy="490826"/>
            </a:xfrm>
            <a:prstGeom prst="rect">
              <a:avLst/>
            </a:prstGeom>
            <a:noFill/>
            <a:ln>
              <a:noFill/>
            </a:ln>
          </p:spPr>
        </p:pic>
      </p:grpSp>
      <p:grpSp>
        <p:nvGrpSpPr>
          <p:cNvPr id="2" name="Gruppo 1">
            <a:extLst>
              <a:ext uri="{FF2B5EF4-FFF2-40B4-BE49-F238E27FC236}">
                <a16:creationId xmlns:a16="http://schemas.microsoft.com/office/drawing/2014/main" id="{05C74B24-CE7F-7CC5-5EA7-613FCD25D815}"/>
              </a:ext>
            </a:extLst>
          </p:cNvPr>
          <p:cNvGrpSpPr/>
          <p:nvPr/>
        </p:nvGrpSpPr>
        <p:grpSpPr>
          <a:xfrm>
            <a:off x="2902179" y="626083"/>
            <a:ext cx="8386512" cy="5774715"/>
            <a:chOff x="1902933" y="626083"/>
            <a:chExt cx="8386512" cy="5774715"/>
          </a:xfrm>
        </p:grpSpPr>
        <p:pic>
          <p:nvPicPr>
            <p:cNvPr id="17" name="Immagine 16" descr="Immagine che contiene linea, diagramma, Diagramma, schermata&#10;&#10;Il contenuto generato dall'IA potrebbe non essere corretto.">
              <a:extLst>
                <a:ext uri="{FF2B5EF4-FFF2-40B4-BE49-F238E27FC236}">
                  <a16:creationId xmlns:a16="http://schemas.microsoft.com/office/drawing/2014/main" id="{50DD9BA2-D059-3E00-78C9-91D60C6ECFEC}"/>
                </a:ext>
              </a:extLst>
            </p:cNvPr>
            <p:cNvPicPr>
              <a:picLocks noChangeAspect="1"/>
            </p:cNvPicPr>
            <p:nvPr/>
          </p:nvPicPr>
          <p:blipFill>
            <a:blip r:embed="rId4"/>
            <a:stretch>
              <a:fillRect/>
            </a:stretch>
          </p:blipFill>
          <p:spPr>
            <a:xfrm>
              <a:off x="1902933" y="626083"/>
              <a:ext cx="8100000" cy="2025000"/>
            </a:xfrm>
            <a:prstGeom prst="rect">
              <a:avLst/>
            </a:prstGeom>
          </p:spPr>
        </p:pic>
        <p:pic>
          <p:nvPicPr>
            <p:cNvPr id="31" name="Immagine 30" descr="Immagine che contiene linea, Diagramma, schermata, diagramma&#10;&#10;Il contenuto generato dall'IA potrebbe non essere corretto.">
              <a:extLst>
                <a:ext uri="{FF2B5EF4-FFF2-40B4-BE49-F238E27FC236}">
                  <a16:creationId xmlns:a16="http://schemas.microsoft.com/office/drawing/2014/main" id="{0FD790DC-4D07-34BA-B4CF-37DC556752A9}"/>
                </a:ext>
              </a:extLst>
            </p:cNvPr>
            <p:cNvPicPr>
              <a:picLocks noChangeAspect="1"/>
            </p:cNvPicPr>
            <p:nvPr/>
          </p:nvPicPr>
          <p:blipFill>
            <a:blip r:embed="rId5"/>
            <a:stretch>
              <a:fillRect/>
            </a:stretch>
          </p:blipFill>
          <p:spPr>
            <a:xfrm>
              <a:off x="1902933" y="2486730"/>
              <a:ext cx="8100000" cy="2025000"/>
            </a:xfrm>
            <a:prstGeom prst="rect">
              <a:avLst/>
            </a:prstGeom>
          </p:spPr>
        </p:pic>
        <p:pic>
          <p:nvPicPr>
            <p:cNvPr id="34" name="Immagine 33" descr="Immagine che contiene linea, diagramma, Diagramma, schermata&#10;&#10;Il contenuto generato dall'IA potrebbe non essere corretto.">
              <a:extLst>
                <a:ext uri="{FF2B5EF4-FFF2-40B4-BE49-F238E27FC236}">
                  <a16:creationId xmlns:a16="http://schemas.microsoft.com/office/drawing/2014/main" id="{D843F580-5CAC-0B55-743C-04EC56E0302F}"/>
                </a:ext>
              </a:extLst>
            </p:cNvPr>
            <p:cNvPicPr>
              <a:picLocks noChangeAspect="1"/>
            </p:cNvPicPr>
            <p:nvPr/>
          </p:nvPicPr>
          <p:blipFill>
            <a:blip r:embed="rId6"/>
            <a:stretch>
              <a:fillRect/>
            </a:stretch>
          </p:blipFill>
          <p:spPr>
            <a:xfrm>
              <a:off x="1902933" y="4349507"/>
              <a:ext cx="8100000" cy="2025000"/>
            </a:xfrm>
            <a:prstGeom prst="rect">
              <a:avLst/>
            </a:prstGeom>
          </p:spPr>
        </p:pic>
        <p:grpSp>
          <p:nvGrpSpPr>
            <p:cNvPr id="30" name="Gruppo 29">
              <a:extLst>
                <a:ext uri="{FF2B5EF4-FFF2-40B4-BE49-F238E27FC236}">
                  <a16:creationId xmlns:a16="http://schemas.microsoft.com/office/drawing/2014/main" id="{49A6E388-4C1A-ED1D-B16F-A003432BCD12}"/>
                </a:ext>
              </a:extLst>
            </p:cNvPr>
            <p:cNvGrpSpPr/>
            <p:nvPr/>
          </p:nvGrpSpPr>
          <p:grpSpPr>
            <a:xfrm>
              <a:off x="3098052" y="657983"/>
              <a:ext cx="7191393" cy="5351926"/>
              <a:chOff x="3098052" y="817478"/>
              <a:chExt cx="7191393" cy="5351926"/>
            </a:xfrm>
          </p:grpSpPr>
          <p:grpSp>
            <p:nvGrpSpPr>
              <p:cNvPr id="15" name="Gruppo 14">
                <a:extLst>
                  <a:ext uri="{FF2B5EF4-FFF2-40B4-BE49-F238E27FC236}">
                    <a16:creationId xmlns:a16="http://schemas.microsoft.com/office/drawing/2014/main" id="{E6A2628D-A967-D444-25F5-9D389E296769}"/>
                  </a:ext>
                </a:extLst>
              </p:cNvPr>
              <p:cNvGrpSpPr/>
              <p:nvPr/>
            </p:nvGrpSpPr>
            <p:grpSpPr>
              <a:xfrm>
                <a:off x="9981667" y="817478"/>
                <a:ext cx="307778" cy="5351926"/>
                <a:chOff x="10044993" y="616695"/>
                <a:chExt cx="307778" cy="5351926"/>
              </a:xfrm>
            </p:grpSpPr>
            <p:sp>
              <p:nvSpPr>
                <p:cNvPr id="12" name="CasellaDiTesto 11">
                  <a:extLst>
                    <a:ext uri="{FF2B5EF4-FFF2-40B4-BE49-F238E27FC236}">
                      <a16:creationId xmlns:a16="http://schemas.microsoft.com/office/drawing/2014/main" id="{3C8824D9-6CE1-81EB-8FF4-DEAB5365C3D6}"/>
                    </a:ext>
                  </a:extLst>
                </p:cNvPr>
                <p:cNvSpPr txBox="1"/>
                <p:nvPr/>
              </p:nvSpPr>
              <p:spPr>
                <a:xfrm rot="5400000">
                  <a:off x="9388882" y="1272806"/>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FUNGHI</a:t>
                  </a:r>
                  <a:endParaRPr lang="en-GB" b="1" dirty="0">
                    <a:latin typeface="Calibri" panose="020F0502020204030204" pitchFamily="34" charset="0"/>
                    <a:cs typeface="Calibri" panose="020F0502020204030204" pitchFamily="34" charset="0"/>
                  </a:endParaRPr>
                </a:p>
              </p:txBody>
            </p:sp>
            <p:sp>
              <p:nvSpPr>
                <p:cNvPr id="13" name="CasellaDiTesto 12">
                  <a:extLst>
                    <a:ext uri="{FF2B5EF4-FFF2-40B4-BE49-F238E27FC236}">
                      <a16:creationId xmlns:a16="http://schemas.microsoft.com/office/drawing/2014/main" id="{3B3E6707-E76D-E708-92BE-2648E56D3B34}"/>
                    </a:ext>
                  </a:extLst>
                </p:cNvPr>
                <p:cNvSpPr txBox="1"/>
                <p:nvPr/>
              </p:nvSpPr>
              <p:spPr>
                <a:xfrm rot="5400000">
                  <a:off x="9388883" y="3144085"/>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BATTERI</a:t>
                  </a:r>
                  <a:endParaRPr lang="en-GB" b="1" dirty="0">
                    <a:latin typeface="Calibri" panose="020F0502020204030204" pitchFamily="34" charset="0"/>
                    <a:cs typeface="Calibri" panose="020F0502020204030204" pitchFamily="34" charset="0"/>
                  </a:endParaRPr>
                </a:p>
              </p:txBody>
            </p:sp>
            <p:sp>
              <p:nvSpPr>
                <p:cNvPr id="14" name="CasellaDiTesto 13">
                  <a:extLst>
                    <a:ext uri="{FF2B5EF4-FFF2-40B4-BE49-F238E27FC236}">
                      <a16:creationId xmlns:a16="http://schemas.microsoft.com/office/drawing/2014/main" id="{2DAC3893-A4F1-1929-BB40-2F1B7A30348A}"/>
                    </a:ext>
                  </a:extLst>
                </p:cNvPr>
                <p:cNvSpPr txBox="1"/>
                <p:nvPr/>
              </p:nvSpPr>
              <p:spPr>
                <a:xfrm rot="5400000">
                  <a:off x="9388883" y="5004732"/>
                  <a:ext cx="1620000" cy="307777"/>
                </a:xfrm>
                <a:prstGeom prst="rect">
                  <a:avLst/>
                </a:prstGeom>
                <a:noFill/>
                <a:ln w="6350">
                  <a:solidFill>
                    <a:schemeClr val="tx1"/>
                  </a:solidFill>
                </a:ln>
              </p:spPr>
              <p:txBody>
                <a:bodyPr wrap="square" rtlCol="0">
                  <a:spAutoFit/>
                </a:bodyPr>
                <a:lstStyle/>
                <a:p>
                  <a:pPr algn="ctr"/>
                  <a:r>
                    <a:rPr lang="it-IT" b="1" dirty="0">
                      <a:latin typeface="Calibri" panose="020F0502020204030204" pitchFamily="34" charset="0"/>
                      <a:cs typeface="Calibri" panose="020F0502020204030204" pitchFamily="34" charset="0"/>
                    </a:rPr>
                    <a:t>ARTROPODI</a:t>
                  </a:r>
                  <a:endParaRPr lang="en-GB" b="1" dirty="0">
                    <a:latin typeface="Calibri" panose="020F0502020204030204" pitchFamily="34" charset="0"/>
                    <a:cs typeface="Calibri" panose="020F0502020204030204" pitchFamily="34" charset="0"/>
                  </a:endParaRPr>
                </a:p>
              </p:txBody>
            </p:sp>
          </p:grpSp>
          <p:sp>
            <p:nvSpPr>
              <p:cNvPr id="28" name="CasellaDiTesto 27">
                <a:extLst>
                  <a:ext uri="{FF2B5EF4-FFF2-40B4-BE49-F238E27FC236}">
                    <a16:creationId xmlns:a16="http://schemas.microsoft.com/office/drawing/2014/main" id="{DAF43980-CB19-48A8-FD7B-51276867278E}"/>
                  </a:ext>
                </a:extLst>
              </p:cNvPr>
              <p:cNvSpPr txBox="1"/>
              <p:nvPr/>
            </p:nvSpPr>
            <p:spPr>
              <a:xfrm>
                <a:off x="5026274" y="1061670"/>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sp>
            <p:nvSpPr>
              <p:cNvPr id="26" name="CasellaDiTesto 25">
                <a:extLst>
                  <a:ext uri="{FF2B5EF4-FFF2-40B4-BE49-F238E27FC236}">
                    <a16:creationId xmlns:a16="http://schemas.microsoft.com/office/drawing/2014/main" id="{5B740608-7E1A-9C6E-C247-BA069C6D2D16}"/>
                  </a:ext>
                </a:extLst>
              </p:cNvPr>
              <p:cNvSpPr txBox="1"/>
              <p:nvPr/>
            </p:nvSpPr>
            <p:spPr>
              <a:xfrm>
                <a:off x="3098052" y="2914885"/>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grpSp>
        <p:cxnSp>
          <p:nvCxnSpPr>
            <p:cNvPr id="32" name="Connettore 2 31">
              <a:extLst>
                <a:ext uri="{FF2B5EF4-FFF2-40B4-BE49-F238E27FC236}">
                  <a16:creationId xmlns:a16="http://schemas.microsoft.com/office/drawing/2014/main" id="{1432D3C7-E794-D80D-331F-7C9A09F1B9DB}"/>
                </a:ext>
              </a:extLst>
            </p:cNvPr>
            <p:cNvCxnSpPr/>
            <p:nvPr/>
          </p:nvCxnSpPr>
          <p:spPr>
            <a:xfrm>
              <a:off x="2211565" y="6400798"/>
              <a:ext cx="7907752" cy="0"/>
            </a:xfrm>
            <a:prstGeom prst="straightConnector1">
              <a:avLst/>
            </a:prstGeom>
            <a:ln>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5" name="CasellaDiTesto 34">
              <a:extLst>
                <a:ext uri="{FF2B5EF4-FFF2-40B4-BE49-F238E27FC236}">
                  <a16:creationId xmlns:a16="http://schemas.microsoft.com/office/drawing/2014/main" id="{D639A2C9-E94B-981A-B796-FCBE1C917589}"/>
                </a:ext>
              </a:extLst>
            </p:cNvPr>
            <p:cNvSpPr txBox="1"/>
            <p:nvPr/>
          </p:nvSpPr>
          <p:spPr>
            <a:xfrm>
              <a:off x="5029813" y="2777057"/>
              <a:ext cx="360000" cy="360000"/>
            </a:xfrm>
            <a:prstGeom prst="rect">
              <a:avLst/>
            </a:prstGeom>
            <a:noFill/>
          </p:spPr>
          <p:txBody>
            <a:bodyPr wrap="square" rtlCol="0" anchor="ctr">
              <a:spAutoFit/>
            </a:bodyPr>
            <a:lstStyle/>
            <a:p>
              <a:pPr algn="ctr"/>
              <a:r>
                <a:rPr lang="it-IT" sz="2800" b="1" dirty="0">
                  <a:solidFill>
                    <a:srgbClr val="FF0000"/>
                  </a:solidFill>
                </a:rPr>
                <a:t>*</a:t>
              </a:r>
              <a:endParaRPr lang="en-GB" sz="2800" b="1" dirty="0">
                <a:solidFill>
                  <a:srgbClr val="FF0000"/>
                </a:solidFill>
              </a:endParaRPr>
            </a:p>
          </p:txBody>
        </p:sp>
      </p:grpSp>
      <p:grpSp>
        <p:nvGrpSpPr>
          <p:cNvPr id="4" name="Gruppo 3">
            <a:extLst>
              <a:ext uri="{FF2B5EF4-FFF2-40B4-BE49-F238E27FC236}">
                <a16:creationId xmlns:a16="http://schemas.microsoft.com/office/drawing/2014/main" id="{C526732D-2279-B57D-4167-D0F7AE708A33}"/>
              </a:ext>
            </a:extLst>
          </p:cNvPr>
          <p:cNvGrpSpPr/>
          <p:nvPr/>
        </p:nvGrpSpPr>
        <p:grpSpPr>
          <a:xfrm>
            <a:off x="164047" y="2231897"/>
            <a:ext cx="2160001" cy="2403694"/>
            <a:chOff x="-147035" y="2335594"/>
            <a:chExt cx="2160001" cy="2403694"/>
          </a:xfrm>
        </p:grpSpPr>
        <p:sp>
          <p:nvSpPr>
            <p:cNvPr id="5" name="Segnaposto testo 2">
              <a:extLst>
                <a:ext uri="{FF2B5EF4-FFF2-40B4-BE49-F238E27FC236}">
                  <a16:creationId xmlns:a16="http://schemas.microsoft.com/office/drawing/2014/main" id="{BFFF1E45-49A1-82DD-C28E-7DC6ED9505A8}"/>
                </a:ext>
              </a:extLst>
            </p:cNvPr>
            <p:cNvSpPr txBox="1">
              <a:spLocks/>
            </p:cNvSpPr>
            <p:nvPr/>
          </p:nvSpPr>
          <p:spPr>
            <a:xfrm>
              <a:off x="-147035" y="4271288"/>
              <a:ext cx="2160000" cy="468000"/>
            </a:xfrm>
            <a:prstGeom prst="rect">
              <a:avLst/>
            </a:prstGeom>
            <a:solidFill>
              <a:srgbClr val="E8FAFA"/>
            </a:solidFill>
            <a:ln>
              <a:solidFill>
                <a:srgbClr val="11D1D3"/>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 profondi</a:t>
              </a:r>
            </a:p>
            <a:p>
              <a:r>
                <a:rPr lang="it-IT" sz="1200" b="1" dirty="0"/>
                <a:t>DMG</a:t>
              </a:r>
              <a:endParaRPr lang="en-GB" sz="1200" b="1" dirty="0"/>
            </a:p>
          </p:txBody>
        </p:sp>
        <p:sp>
          <p:nvSpPr>
            <p:cNvPr id="6" name="Segnaposto testo 2">
              <a:extLst>
                <a:ext uri="{FF2B5EF4-FFF2-40B4-BE49-F238E27FC236}">
                  <a16:creationId xmlns:a16="http://schemas.microsoft.com/office/drawing/2014/main" id="{A4DDA14A-F58E-3A3D-6199-71A7485EDD33}"/>
                </a:ext>
              </a:extLst>
            </p:cNvPr>
            <p:cNvSpPr txBox="1">
              <a:spLocks/>
            </p:cNvSpPr>
            <p:nvPr/>
          </p:nvSpPr>
          <p:spPr>
            <a:xfrm>
              <a:off x="-147034" y="3628635"/>
              <a:ext cx="2160000" cy="468000"/>
            </a:xfrm>
            <a:prstGeom prst="rect">
              <a:avLst/>
            </a:prstGeom>
            <a:solidFill>
              <a:srgbClr val="FFF7E8"/>
            </a:solidFill>
            <a:ln>
              <a:solidFill>
                <a:srgbClr val="F5BF5B"/>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spcBef>
                  <a:spcPts val="0"/>
                </a:spcBef>
                <a:buNone/>
              </a:pPr>
              <a:r>
                <a:rPr lang="it-IT" sz="1400" dirty="0">
                  <a:solidFill>
                    <a:schemeClr val="tx1"/>
                  </a:solidFill>
                </a:rPr>
                <a:t>Alluvionali franco-limosi</a:t>
              </a:r>
            </a:p>
            <a:p>
              <a:pPr marL="139500" indent="0" algn="ctr">
                <a:spcBef>
                  <a:spcPts val="0"/>
                </a:spcBef>
                <a:buNone/>
              </a:pPr>
              <a:r>
                <a:rPr lang="it-IT" sz="1200" b="1" dirty="0">
                  <a:solidFill>
                    <a:schemeClr val="tx1"/>
                  </a:solidFill>
                </a:rPr>
                <a:t>SLA</a:t>
              </a:r>
            </a:p>
          </p:txBody>
        </p:sp>
        <p:sp>
          <p:nvSpPr>
            <p:cNvPr id="7" name="Segnaposto testo 2">
              <a:extLst>
                <a:ext uri="{FF2B5EF4-FFF2-40B4-BE49-F238E27FC236}">
                  <a16:creationId xmlns:a16="http://schemas.microsoft.com/office/drawing/2014/main" id="{B43F9842-F41E-6345-BD60-4317B4F68A8E}"/>
                </a:ext>
              </a:extLst>
            </p:cNvPr>
            <p:cNvSpPr txBox="1">
              <a:spLocks/>
            </p:cNvSpPr>
            <p:nvPr/>
          </p:nvSpPr>
          <p:spPr>
            <a:xfrm>
              <a:off x="-147035" y="2335594"/>
              <a:ext cx="2160000" cy="468000"/>
            </a:xfrm>
            <a:prstGeom prst="rect">
              <a:avLst/>
            </a:prstGeom>
            <a:solidFill>
              <a:srgbClr val="E9E9FF"/>
            </a:solidFill>
            <a:ln>
              <a:solidFill>
                <a:srgbClr val="0000FF"/>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Glaciali misti</a:t>
              </a:r>
            </a:p>
            <a:p>
              <a:r>
                <a:rPr lang="it-IT" sz="1200" b="1" dirty="0"/>
                <a:t>MG</a:t>
              </a:r>
            </a:p>
          </p:txBody>
        </p:sp>
        <p:sp>
          <p:nvSpPr>
            <p:cNvPr id="8" name="Segnaposto testo 2">
              <a:extLst>
                <a:ext uri="{FF2B5EF4-FFF2-40B4-BE49-F238E27FC236}">
                  <a16:creationId xmlns:a16="http://schemas.microsoft.com/office/drawing/2014/main" id="{BA11358B-C26D-14D2-29EC-8879BF326ACF}"/>
                </a:ext>
              </a:extLst>
            </p:cNvPr>
            <p:cNvSpPr txBox="1">
              <a:spLocks/>
            </p:cNvSpPr>
            <p:nvPr/>
          </p:nvSpPr>
          <p:spPr>
            <a:xfrm>
              <a:off x="-147035" y="2978247"/>
              <a:ext cx="2160000" cy="468000"/>
            </a:xfrm>
            <a:prstGeom prst="rect">
              <a:avLst/>
            </a:prstGeom>
            <a:solidFill>
              <a:srgbClr val="F8FDED"/>
            </a:solidFill>
            <a:ln>
              <a:solidFill>
                <a:srgbClr val="B3EE39"/>
              </a:solid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indent="0" algn="ctr">
                <a:lnSpc>
                  <a:spcPct val="90000"/>
                </a:lnSpc>
                <a:buClr>
                  <a:srgbClr val="888888"/>
                </a:buClr>
                <a:buSzPts val="2400"/>
                <a:buNone/>
                <a:defRPr sz="1800">
                  <a:solidFill>
                    <a:schemeClr val="tx1"/>
                  </a:solidFill>
                  <a:latin typeface="Calibri"/>
                  <a:ea typeface="Calibri"/>
                  <a:cs typeface="Calibri"/>
                  <a:sym typeface="Calibri"/>
                </a:defRPr>
              </a:lvl1pPr>
              <a:lvl2pPr marL="914400" indent="-228600">
                <a:lnSpc>
                  <a:spcPct val="90000"/>
                </a:lnSpc>
                <a:spcBef>
                  <a:spcPts val="500"/>
                </a:spcBef>
                <a:buClr>
                  <a:srgbClr val="888888"/>
                </a:buClr>
                <a:buSzPts val="2000"/>
                <a:buNone/>
                <a:defRPr sz="2000">
                  <a:solidFill>
                    <a:srgbClr val="888888"/>
                  </a:solidFill>
                  <a:latin typeface="Calibri"/>
                  <a:ea typeface="Calibri"/>
                  <a:cs typeface="Calibri"/>
                  <a:sym typeface="Calibri"/>
                </a:defRPr>
              </a:lvl2pPr>
              <a:lvl3pPr marL="1371600" indent="-228600">
                <a:lnSpc>
                  <a:spcPct val="90000"/>
                </a:lnSpc>
                <a:spcBef>
                  <a:spcPts val="500"/>
                </a:spcBef>
                <a:buClr>
                  <a:srgbClr val="888888"/>
                </a:buClr>
                <a:buSzPts val="1800"/>
                <a:buNone/>
                <a:defRPr sz="1800">
                  <a:solidFill>
                    <a:srgbClr val="888888"/>
                  </a:solidFill>
                  <a:latin typeface="Calibri"/>
                  <a:ea typeface="Calibri"/>
                  <a:cs typeface="Calibri"/>
                  <a:sym typeface="Calibri"/>
                </a:defRPr>
              </a:lvl3pPr>
              <a:lvl4pPr marL="1828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4pPr>
              <a:lvl5pPr marL="22860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5pPr>
              <a:lvl6pPr marL="27432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6pPr>
              <a:lvl7pPr marL="32004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7pPr>
              <a:lvl8pPr marL="36576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8pPr>
              <a:lvl9pPr marL="4114800" indent="-228600">
                <a:lnSpc>
                  <a:spcPct val="90000"/>
                </a:lnSpc>
                <a:spcBef>
                  <a:spcPts val="500"/>
                </a:spcBef>
                <a:buClr>
                  <a:srgbClr val="888888"/>
                </a:buClr>
                <a:buSzPts val="1600"/>
                <a:buNone/>
                <a:defRPr sz="1600">
                  <a:solidFill>
                    <a:srgbClr val="888888"/>
                  </a:solidFill>
                  <a:latin typeface="Calibri"/>
                  <a:ea typeface="Calibri"/>
                  <a:cs typeface="Calibri"/>
                  <a:sym typeface="Calibri"/>
                </a:defRPr>
              </a:lvl9pPr>
            </a:lstStyle>
            <a:p>
              <a:r>
                <a:rPr lang="it-IT" sz="1400" dirty="0"/>
                <a:t>Conoidi calcarei dolomitici</a:t>
              </a:r>
            </a:p>
            <a:p>
              <a:r>
                <a:rPr lang="it-IT" sz="1200" b="1" dirty="0"/>
                <a:t>DCC</a:t>
              </a:r>
            </a:p>
          </p:txBody>
        </p:sp>
      </p:grpSp>
      <p:sp>
        <p:nvSpPr>
          <p:cNvPr id="11" name="Titolo 23">
            <a:extLst>
              <a:ext uri="{FF2B5EF4-FFF2-40B4-BE49-F238E27FC236}">
                <a16:creationId xmlns:a16="http://schemas.microsoft.com/office/drawing/2014/main" id="{37464156-2E53-422B-584F-50FB8F6D1C3B}"/>
              </a:ext>
            </a:extLst>
          </p:cNvPr>
          <p:cNvSpPr>
            <a:spLocks noGrp="1"/>
          </p:cNvSpPr>
          <p:nvPr>
            <p:ph type="title"/>
          </p:nvPr>
        </p:nvSpPr>
        <p:spPr>
          <a:xfrm>
            <a:off x="2412486" y="82866"/>
            <a:ext cx="9550130" cy="593027"/>
          </a:xfrm>
        </p:spPr>
        <p:txBody>
          <a:bodyPr>
            <a:normAutofit/>
          </a:bodyPr>
          <a:lstStyle/>
          <a:p>
            <a:pPr algn="ctr"/>
            <a:r>
              <a:rPr lang="it-IT" sz="2800" b="1" dirty="0"/>
              <a:t>IL RAME E LA BIODIVERSITA’ – RIPARTIZIONE</a:t>
            </a:r>
            <a:endParaRPr lang="en-GB" sz="2800" b="1" dirty="0"/>
          </a:p>
        </p:txBody>
      </p:sp>
    </p:spTree>
    <p:extLst>
      <p:ext uri="{BB962C8B-B14F-4D97-AF65-F5344CB8AC3E}">
        <p14:creationId xmlns:p14="http://schemas.microsoft.com/office/powerpoint/2010/main" val="2035841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Immagine 24" descr="Immagine che contiene aria aperta, cielo, Prato, prato&#10;&#10;Il contenuto generato dall'IA potrebbe non essere corretto.">
            <a:extLst>
              <a:ext uri="{FF2B5EF4-FFF2-40B4-BE49-F238E27FC236}">
                <a16:creationId xmlns:a16="http://schemas.microsoft.com/office/drawing/2014/main" id="{8F75F67F-F5BF-2BD9-EA42-6575D8167104}"/>
              </a:ext>
            </a:extLst>
          </p:cNvPr>
          <p:cNvPicPr>
            <a:picLocks noChangeAspect="1"/>
          </p:cNvPicPr>
          <p:nvPr/>
        </p:nvPicPr>
        <p:blipFill>
          <a:blip r:embed="rId3">
            <a:extLst>
              <a:ext uri="{BEBA8EAE-BF5A-486C-A8C5-ECC9F3942E4B}">
                <a14:imgProps xmlns:a14="http://schemas.microsoft.com/office/drawing/2010/main">
                  <a14:imgLayer r:embed="rId4">
                    <a14:imgEffect>
                      <a14:artisticPaintStrokes trans="20000"/>
                    </a14:imgEffect>
                  </a14:imgLayer>
                </a14:imgProps>
              </a:ext>
            </a:extLst>
          </a:blip>
          <a:srcRect b="5436"/>
          <a:stretch>
            <a:fillRect/>
          </a:stretch>
        </p:blipFill>
        <p:spPr>
          <a:xfrm>
            <a:off x="1"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olo 1">
            <a:extLst>
              <a:ext uri="{FF2B5EF4-FFF2-40B4-BE49-F238E27FC236}">
                <a16:creationId xmlns:a16="http://schemas.microsoft.com/office/drawing/2014/main" id="{B3937412-AFC1-C7EA-CF87-4605CF450E78}"/>
              </a:ext>
            </a:extLst>
          </p:cNvPr>
          <p:cNvSpPr>
            <a:spLocks noGrp="1"/>
          </p:cNvSpPr>
          <p:nvPr>
            <p:ph type="title"/>
          </p:nvPr>
        </p:nvSpPr>
        <p:spPr>
          <a:xfrm>
            <a:off x="6928987" y="1265558"/>
            <a:ext cx="3822189" cy="831530"/>
          </a:xfrm>
        </p:spPr>
        <p:txBody>
          <a:bodyPr>
            <a:normAutofit/>
          </a:bodyPr>
          <a:lstStyle/>
          <a:p>
            <a:pPr algn="ctr"/>
            <a:r>
              <a:rPr lang="it-IT" sz="3200" b="1" dirty="0"/>
              <a:t>CONCLUSIONI</a:t>
            </a:r>
            <a:endParaRPr lang="en-GB" sz="3200" b="1" dirty="0"/>
          </a:p>
        </p:txBody>
      </p:sp>
      <p:sp>
        <p:nvSpPr>
          <p:cNvPr id="18" name="Segnaposto testo 17">
            <a:extLst>
              <a:ext uri="{FF2B5EF4-FFF2-40B4-BE49-F238E27FC236}">
                <a16:creationId xmlns:a16="http://schemas.microsoft.com/office/drawing/2014/main" id="{EB42B4C2-9DD6-8B37-EA6B-3E1E151DD6D0}"/>
              </a:ext>
            </a:extLst>
          </p:cNvPr>
          <p:cNvSpPr>
            <a:spLocks noGrp="1"/>
          </p:cNvSpPr>
          <p:nvPr>
            <p:ph type="body" idx="1"/>
          </p:nvPr>
        </p:nvSpPr>
        <p:spPr>
          <a:xfrm>
            <a:off x="4302038" y="2286000"/>
            <a:ext cx="7632000" cy="3744000"/>
          </a:xfrm>
          <a:solidFill>
            <a:schemeClr val="bg1"/>
          </a:solidFill>
        </p:spPr>
        <p:txBody>
          <a:bodyPr anchor="ctr" anchorCtr="1">
            <a:normAutofit/>
          </a:bodyPr>
          <a:lstStyle/>
          <a:p>
            <a:pPr algn="just">
              <a:lnSpc>
                <a:spcPct val="108000"/>
              </a:lnSpc>
              <a:spcBef>
                <a:spcPts val="600"/>
              </a:spcBef>
              <a:spcAft>
                <a:spcPts val="600"/>
              </a:spcAft>
              <a:buFont typeface="Wingdings" panose="05000000000000000000" pitchFamily="2" charset="2"/>
              <a:buChar char="§"/>
            </a:pPr>
            <a:r>
              <a:rPr lang="it-IT" sz="1600" dirty="0">
                <a:latin typeface="Calibri" panose="020F0502020204030204" pitchFamily="34" charset="0"/>
                <a:cs typeface="Calibri" panose="020F0502020204030204" pitchFamily="34" charset="0"/>
              </a:rPr>
              <a:t>Lo studio ha permesso di individuare alcuni fattori che influiscono sul biota di diversi tipi di suolo nei vigneti del Trentino.</a:t>
            </a:r>
          </a:p>
          <a:p>
            <a:pPr algn="just">
              <a:lnSpc>
                <a:spcPct val="108000"/>
              </a:lnSpc>
              <a:spcBef>
                <a:spcPts val="600"/>
              </a:spcBef>
              <a:spcAft>
                <a:spcPts val="600"/>
              </a:spcAft>
              <a:buFont typeface="Wingdings" panose="05000000000000000000" pitchFamily="2" charset="2"/>
              <a:buChar char="§"/>
            </a:pPr>
            <a:r>
              <a:rPr lang="it-IT" sz="1600" dirty="0">
                <a:latin typeface="Calibri" panose="020F0502020204030204" pitchFamily="34" charset="0"/>
                <a:cs typeface="Calibri" panose="020F0502020204030204" pitchFamily="34" charset="0"/>
              </a:rPr>
              <a:t>L’effetto combinato dei fattori pedologici e delle pratiche agronomiche ha contribuito a influenzare la composizione e la biodiversità del biota del suolo. </a:t>
            </a:r>
          </a:p>
          <a:p>
            <a:pPr algn="just">
              <a:lnSpc>
                <a:spcPct val="108000"/>
              </a:lnSpc>
              <a:spcBef>
                <a:spcPts val="600"/>
              </a:spcBef>
              <a:spcAft>
                <a:spcPts val="600"/>
              </a:spcAft>
              <a:buFont typeface="Wingdings" panose="05000000000000000000" pitchFamily="2" charset="2"/>
              <a:buChar char="§"/>
            </a:pPr>
            <a:r>
              <a:rPr lang="it-IT" sz="1600" dirty="0">
                <a:latin typeface="Calibri" panose="020F0502020204030204" pitchFamily="34" charset="0"/>
                <a:cs typeface="Calibri" panose="020F0502020204030204" pitchFamily="34" charset="0"/>
              </a:rPr>
              <a:t>Batteri e funghi hanno mostrato più interazioni con le caratteristiche del suolo e con la pedologia, mentre gli artropodi hanno risposto meno.</a:t>
            </a:r>
          </a:p>
          <a:p>
            <a:pPr algn="just">
              <a:lnSpc>
                <a:spcPct val="108000"/>
              </a:lnSpc>
              <a:spcBef>
                <a:spcPts val="600"/>
              </a:spcBef>
              <a:spcAft>
                <a:spcPts val="600"/>
              </a:spcAft>
              <a:buFont typeface="Wingdings" panose="05000000000000000000" pitchFamily="2" charset="2"/>
              <a:buChar char="§"/>
            </a:pPr>
            <a:r>
              <a:rPr lang="it-IT" sz="1600" dirty="0">
                <a:latin typeface="Calibri" panose="020F0502020204030204" pitchFamily="34" charset="0"/>
                <a:cs typeface="Calibri" panose="020F0502020204030204" pitchFamily="34" charset="0"/>
              </a:rPr>
              <a:t>Comprendere queste interazioni aiuta a prevedere come cambiamenti naturali o artificiali possano modificare la vita nel suolo e i suoi processi biologici.</a:t>
            </a:r>
            <a:endParaRPr lang="en-GB" sz="1600" dirty="0">
              <a:latin typeface="Calibri" panose="020F0502020204030204" pitchFamily="34" charset="0"/>
              <a:cs typeface="Calibri" panose="020F0502020204030204" pitchFamily="34" charset="0"/>
            </a:endParaRPr>
          </a:p>
        </p:txBody>
      </p:sp>
      <p:grpSp>
        <p:nvGrpSpPr>
          <p:cNvPr id="27" name="Gruppo 26">
            <a:extLst>
              <a:ext uri="{FF2B5EF4-FFF2-40B4-BE49-F238E27FC236}">
                <a16:creationId xmlns:a16="http://schemas.microsoft.com/office/drawing/2014/main" id="{5671C200-C22F-38B4-F94C-9216AAD059DE}"/>
              </a:ext>
            </a:extLst>
          </p:cNvPr>
          <p:cNvGrpSpPr/>
          <p:nvPr/>
        </p:nvGrpSpPr>
        <p:grpSpPr>
          <a:xfrm>
            <a:off x="0" y="141953"/>
            <a:ext cx="12192000" cy="6717634"/>
            <a:chOff x="0" y="141953"/>
            <a:chExt cx="12192000" cy="6717634"/>
          </a:xfrm>
        </p:grpSpPr>
        <p:sp>
          <p:nvSpPr>
            <p:cNvPr id="28" name="Google Shape;143;g310afb7404f_9_75">
              <a:extLst>
                <a:ext uri="{FF2B5EF4-FFF2-40B4-BE49-F238E27FC236}">
                  <a16:creationId xmlns:a16="http://schemas.microsoft.com/office/drawing/2014/main" id="{5F44A836-196A-6A28-2CB9-9D5F0524518B}"/>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 name="Google Shape;144;g310afb7404f_9_75">
              <a:extLst>
                <a:ext uri="{FF2B5EF4-FFF2-40B4-BE49-F238E27FC236}">
                  <a16:creationId xmlns:a16="http://schemas.microsoft.com/office/drawing/2014/main" id="{63B0BE63-EFAD-9D79-7A2A-562BD9922B53}"/>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30" name="Google Shape;145;g310afb7404f_9_75">
              <a:extLst>
                <a:ext uri="{FF2B5EF4-FFF2-40B4-BE49-F238E27FC236}">
                  <a16:creationId xmlns:a16="http://schemas.microsoft.com/office/drawing/2014/main" id="{06CE0CB1-6CAB-8EB6-0A79-4C504E7BF14F}"/>
                </a:ext>
              </a:extLst>
            </p:cNvPr>
            <p:cNvPicPr preferRelativeResize="0"/>
            <p:nvPr/>
          </p:nvPicPr>
          <p:blipFill>
            <a:blip r:embed="rId5">
              <a:alphaModFix/>
            </a:blip>
            <a:stretch>
              <a:fillRect/>
            </a:stretch>
          </p:blipFill>
          <p:spPr>
            <a:xfrm>
              <a:off x="10392071" y="141953"/>
              <a:ext cx="1558431" cy="490826"/>
            </a:xfrm>
            <a:prstGeom prst="rect">
              <a:avLst/>
            </a:prstGeom>
            <a:noFill/>
            <a:ln>
              <a:noFill/>
            </a:ln>
          </p:spPr>
        </p:pic>
      </p:grpSp>
    </p:spTree>
    <p:extLst>
      <p:ext uri="{BB962C8B-B14F-4D97-AF65-F5344CB8AC3E}">
        <p14:creationId xmlns:p14="http://schemas.microsoft.com/office/powerpoint/2010/main" val="1277649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magine 6">
            <a:extLst>
              <a:ext uri="{FF2B5EF4-FFF2-40B4-BE49-F238E27FC236}">
                <a16:creationId xmlns:a16="http://schemas.microsoft.com/office/drawing/2014/main" id="{D4D1B1C5-5954-7EF8-9711-3833ADDAC745}"/>
              </a:ext>
            </a:extLst>
          </p:cNvPr>
          <p:cNvPicPr>
            <a:picLocks noChangeAspect="1"/>
          </p:cNvPicPr>
          <p:nvPr/>
        </p:nvPicPr>
        <p:blipFill>
          <a:blip r:embed="rId3"/>
          <a:srcRect l="3307" t="7742" r="3307" b="4516"/>
          <a:stretch>
            <a:fillRect/>
          </a:stretch>
        </p:blipFill>
        <p:spPr>
          <a:xfrm>
            <a:off x="1219869" y="858919"/>
            <a:ext cx="10516412" cy="5557896"/>
          </a:xfrm>
          <a:prstGeom prst="rect">
            <a:avLst/>
          </a:prstGeom>
          <a:ln>
            <a:noFill/>
          </a:ln>
          <a:effectLst>
            <a:outerShdw blurRad="292100" dist="139700" dir="2700000" algn="tl" rotWithShape="0">
              <a:srgbClr val="333333">
                <a:alpha val="65000"/>
              </a:srgbClr>
            </a:outerShdw>
          </a:effectLst>
        </p:spPr>
      </p:pic>
      <p:grpSp>
        <p:nvGrpSpPr>
          <p:cNvPr id="10" name="Gruppo 9">
            <a:extLst>
              <a:ext uri="{FF2B5EF4-FFF2-40B4-BE49-F238E27FC236}">
                <a16:creationId xmlns:a16="http://schemas.microsoft.com/office/drawing/2014/main" id="{72F0595E-95FD-AD00-FA89-A2F549FDA476}"/>
              </a:ext>
            </a:extLst>
          </p:cNvPr>
          <p:cNvGrpSpPr/>
          <p:nvPr/>
        </p:nvGrpSpPr>
        <p:grpSpPr>
          <a:xfrm>
            <a:off x="0" y="314825"/>
            <a:ext cx="12192000" cy="6544762"/>
            <a:chOff x="0" y="314825"/>
            <a:chExt cx="12192000" cy="6544762"/>
          </a:xfrm>
        </p:grpSpPr>
        <p:sp>
          <p:nvSpPr>
            <p:cNvPr id="11" name="Google Shape;143;g310afb7404f_9_75">
              <a:extLst>
                <a:ext uri="{FF2B5EF4-FFF2-40B4-BE49-F238E27FC236}">
                  <a16:creationId xmlns:a16="http://schemas.microsoft.com/office/drawing/2014/main" id="{D0EFD765-1020-0610-F62E-E41D36BE8A9B}"/>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 name="Google Shape;144;g310afb7404f_9_75">
              <a:extLst>
                <a:ext uri="{FF2B5EF4-FFF2-40B4-BE49-F238E27FC236}">
                  <a16:creationId xmlns:a16="http://schemas.microsoft.com/office/drawing/2014/main" id="{9F65BE54-CA03-7B9E-5436-71D4D8919706}"/>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pic>
          <p:nvPicPr>
            <p:cNvPr id="13" name="Google Shape;145;g310afb7404f_9_75">
              <a:extLst>
                <a:ext uri="{FF2B5EF4-FFF2-40B4-BE49-F238E27FC236}">
                  <a16:creationId xmlns:a16="http://schemas.microsoft.com/office/drawing/2014/main" id="{71606ED1-2768-20FA-55B8-CBA96199E1E8}"/>
                </a:ext>
              </a:extLst>
            </p:cNvPr>
            <p:cNvPicPr preferRelativeResize="0"/>
            <p:nvPr/>
          </p:nvPicPr>
          <p:blipFill>
            <a:blip r:embed="rId4">
              <a:alphaModFix/>
            </a:blip>
            <a:stretch>
              <a:fillRect/>
            </a:stretch>
          </p:blipFill>
          <p:spPr>
            <a:xfrm>
              <a:off x="333950" y="314825"/>
              <a:ext cx="1558431" cy="490826"/>
            </a:xfrm>
            <a:prstGeom prst="rect">
              <a:avLst/>
            </a:prstGeom>
            <a:noFill/>
            <a:ln>
              <a:noFill/>
            </a:ln>
          </p:spPr>
        </p:pic>
      </p:grpSp>
    </p:spTree>
    <p:extLst>
      <p:ext uri="{BB962C8B-B14F-4D97-AF65-F5344CB8AC3E}">
        <p14:creationId xmlns:p14="http://schemas.microsoft.com/office/powerpoint/2010/main" val="1528218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3078A4-C423-7609-88E7-12D6B12BA67B}"/>
            </a:ext>
          </a:extLst>
        </p:cNvPr>
        <p:cNvGrpSpPr/>
        <p:nvPr/>
      </p:nvGrpSpPr>
      <p:grpSpPr>
        <a:xfrm>
          <a:off x="0" y="0"/>
          <a:ext cx="0" cy="0"/>
          <a:chOff x="0" y="0"/>
          <a:chExt cx="0" cy="0"/>
        </a:xfrm>
      </p:grpSpPr>
      <p:sp useBgFill="1">
        <p:nvSpPr>
          <p:cNvPr id="4109" name="Rectangle 4108">
            <a:extLst>
              <a:ext uri="{FF2B5EF4-FFF2-40B4-BE49-F238E27FC236}">
                <a16:creationId xmlns:a16="http://schemas.microsoft.com/office/drawing/2014/main" id="{4BBFD224-37EE-88C7-7D25-53042CB7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tolo 1">
            <a:extLst>
              <a:ext uri="{FF2B5EF4-FFF2-40B4-BE49-F238E27FC236}">
                <a16:creationId xmlns:a16="http://schemas.microsoft.com/office/drawing/2014/main" id="{2DF79411-9125-12F8-B373-E52B959C64FC}"/>
              </a:ext>
            </a:extLst>
          </p:cNvPr>
          <p:cNvSpPr>
            <a:spLocks noGrp="1"/>
          </p:cNvSpPr>
          <p:nvPr>
            <p:ph type="title"/>
          </p:nvPr>
        </p:nvSpPr>
        <p:spPr>
          <a:xfrm>
            <a:off x="589009" y="530975"/>
            <a:ext cx="3367171" cy="1818064"/>
          </a:xfrm>
        </p:spPr>
        <p:txBody>
          <a:bodyPr vert="horz" lIns="91440" tIns="45720" rIns="91440" bIns="45720" rtlCol="0" anchor="ctr">
            <a:normAutofit/>
          </a:bodyPr>
          <a:lstStyle/>
          <a:p>
            <a:pPr algn="ctr">
              <a:spcBef>
                <a:spcPct val="0"/>
              </a:spcBef>
              <a:buClr>
                <a:srgbClr val="000000"/>
              </a:buClr>
            </a:pPr>
            <a:r>
              <a:rPr lang="en-US" b="1" kern="1200" spc="100" dirty="0">
                <a:solidFill>
                  <a:schemeClr val="tx2">
                    <a:lumMod val="25000"/>
                  </a:schemeClr>
                </a:solidFill>
                <a:effectLst>
                  <a:reflection blurRad="6350" stA="55000" endA="300" endPos="45500" dist="12700" dir="5400000" sy="-100000" algn="bl" rotWithShape="0"/>
                </a:effectLst>
                <a:latin typeface="Calibri" panose="020F0502020204030204" pitchFamily="34" charset="0"/>
                <a:ea typeface="+mj-ea"/>
                <a:cs typeface="Calibri" panose="020F0502020204030204" pitchFamily="34" charset="0"/>
                <a:sym typeface="Arial"/>
              </a:rPr>
              <a:t>GRAZIE</a:t>
            </a:r>
          </a:p>
        </p:txBody>
      </p:sp>
      <p:pic>
        <p:nvPicPr>
          <p:cNvPr id="9" name="Immagine 8" descr="Immagine che contiene aria aperta, montagna, erba, cielo&#10;&#10;Il contenuto generato dall'IA potrebbe non essere corretto.">
            <a:extLst>
              <a:ext uri="{FF2B5EF4-FFF2-40B4-BE49-F238E27FC236}">
                <a16:creationId xmlns:a16="http://schemas.microsoft.com/office/drawing/2014/main" id="{F26C7990-3045-F8A4-6592-4B67A6C58FA7}"/>
              </a:ext>
            </a:extLst>
          </p:cNvPr>
          <p:cNvPicPr>
            <a:picLocks noChangeAspect="1"/>
          </p:cNvPicPr>
          <p:nvPr/>
        </p:nvPicPr>
        <p:blipFill>
          <a:blip r:embed="rId3"/>
          <a:srcRect t="10390" b="19703"/>
          <a:stretch>
            <a:fillRect/>
          </a:stretch>
        </p:blipFill>
        <p:spPr>
          <a:xfrm>
            <a:off x="4555236" y="6"/>
            <a:ext cx="7636763" cy="2762724"/>
          </a:xfrm>
          <a:prstGeom prst="rect">
            <a:avLst/>
          </a:prstGeom>
        </p:spPr>
      </p:pic>
      <p:sp>
        <p:nvSpPr>
          <p:cNvPr id="4111" name="Rectangle 4110">
            <a:extLst>
              <a:ext uri="{FF2B5EF4-FFF2-40B4-BE49-F238E27FC236}">
                <a16:creationId xmlns:a16="http://schemas.microsoft.com/office/drawing/2014/main" id="{EA726C60-A19F-EC43-5BF5-60F3FFCA3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104" name="Picture 8" descr="Consorzio Vini del Trentino">
            <a:extLst>
              <a:ext uri="{FF2B5EF4-FFF2-40B4-BE49-F238E27FC236}">
                <a16:creationId xmlns:a16="http://schemas.microsoft.com/office/drawing/2014/main" id="{B9CFC6A8-9AAA-6460-76D2-8C64727400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707" r="-2" b="-2"/>
          <a:stretch>
            <a:fillRect/>
          </a:stretch>
        </p:blipFill>
        <p:spPr bwMode="auto">
          <a:xfrm>
            <a:off x="479111" y="3285592"/>
            <a:ext cx="3477069" cy="3070008"/>
          </a:xfrm>
          <a:prstGeom prst="rect">
            <a:avLst/>
          </a:prstGeom>
          <a:noFill/>
          <a:extLst>
            <a:ext uri="{909E8E84-426E-40DD-AFC4-6F175D3DCCD1}">
              <a14:hiddenFill xmlns:a14="http://schemas.microsoft.com/office/drawing/2010/main">
                <a:solidFill>
                  <a:srgbClr val="FFFFFF"/>
                </a:solidFill>
              </a14:hiddenFill>
            </a:ext>
          </a:extLst>
        </p:spPr>
      </p:pic>
      <p:sp>
        <p:nvSpPr>
          <p:cNvPr id="4113" name="Rectangle 4112">
            <a:extLst>
              <a:ext uri="{FF2B5EF4-FFF2-40B4-BE49-F238E27FC236}">
                <a16:creationId xmlns:a16="http://schemas.microsoft.com/office/drawing/2014/main" id="{24DEF18E-B3D9-8279-7B89-8F76932E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3" name="AutoShape 4" descr="Consorzio Vini del Trentino">
            <a:extLst>
              <a:ext uri="{FF2B5EF4-FFF2-40B4-BE49-F238E27FC236}">
                <a16:creationId xmlns:a16="http://schemas.microsoft.com/office/drawing/2014/main" id="{CD1E85D6-B3E4-4076-748A-5BD5117A1D1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Google Shape;145;g310afb7404f_9_75">
            <a:extLst>
              <a:ext uri="{FF2B5EF4-FFF2-40B4-BE49-F238E27FC236}">
                <a16:creationId xmlns:a16="http://schemas.microsoft.com/office/drawing/2014/main" id="{3AC65845-FAA3-0B28-B5F9-EAA22E56B824}"/>
              </a:ext>
            </a:extLst>
          </p:cNvPr>
          <p:cNvPicPr preferRelativeResize="0">
            <a:picLocks noChangeAspect="1"/>
          </p:cNvPicPr>
          <p:nvPr/>
        </p:nvPicPr>
        <p:blipFill>
          <a:blip r:embed="rId5">
            <a:alphaModFix/>
          </a:blip>
          <a:stretch>
            <a:fillRect/>
          </a:stretch>
        </p:blipFill>
        <p:spPr>
          <a:xfrm>
            <a:off x="7572756" y="3189092"/>
            <a:ext cx="2220889" cy="699467"/>
          </a:xfrm>
          <a:prstGeom prst="rect">
            <a:avLst/>
          </a:prstGeom>
          <a:noFill/>
          <a:ln>
            <a:noFill/>
          </a:ln>
        </p:spPr>
      </p:pic>
      <p:graphicFrame>
        <p:nvGraphicFramePr>
          <p:cNvPr id="4117" name="CasellaDiTesto 6">
            <a:extLst>
              <a:ext uri="{FF2B5EF4-FFF2-40B4-BE49-F238E27FC236}">
                <a16:creationId xmlns:a16="http://schemas.microsoft.com/office/drawing/2014/main" id="{613CD619-2CB9-8D94-218A-4DF4306DADBD}"/>
              </a:ext>
            </a:extLst>
          </p:cNvPr>
          <p:cNvGraphicFramePr/>
          <p:nvPr>
            <p:extLst>
              <p:ext uri="{D42A27DB-BD31-4B8C-83A1-F6EECF244321}">
                <p14:modId xmlns:p14="http://schemas.microsoft.com/office/powerpoint/2010/main" val="3846498104"/>
              </p:ext>
            </p:extLst>
          </p:nvPr>
        </p:nvGraphicFramePr>
        <p:xfrm>
          <a:off x="5381621" y="4132148"/>
          <a:ext cx="6048000" cy="216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Google Shape;143;g310afb7404f_9_75">
            <a:extLst>
              <a:ext uri="{FF2B5EF4-FFF2-40B4-BE49-F238E27FC236}">
                <a16:creationId xmlns:a16="http://schemas.microsoft.com/office/drawing/2014/main" id="{AFABA576-389D-BD88-3A67-5877D257D413}"/>
              </a:ext>
            </a:extLst>
          </p:cNvPr>
          <p:cNvSpPr txBox="1"/>
          <p:nvPr/>
        </p:nvSpPr>
        <p:spPr>
          <a:xfrm>
            <a:off x="0" y="6535737"/>
            <a:ext cx="12192000" cy="323850"/>
          </a:xfrm>
          <a:prstGeom prst="rect">
            <a:avLst/>
          </a:prstGeom>
          <a:solidFill>
            <a:srgbClr val="AC6F0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 name="Google Shape;144;g310afb7404f_9_75">
            <a:extLst>
              <a:ext uri="{FF2B5EF4-FFF2-40B4-BE49-F238E27FC236}">
                <a16:creationId xmlns:a16="http://schemas.microsoft.com/office/drawing/2014/main" id="{BCC18451-84E1-ABE9-F503-5FA1C2219A84}"/>
              </a:ext>
            </a:extLst>
          </p:cNvPr>
          <p:cNvSpPr txBox="1"/>
          <p:nvPr/>
        </p:nvSpPr>
        <p:spPr>
          <a:xfrm>
            <a:off x="8952675" y="6577139"/>
            <a:ext cx="3095625" cy="261937"/>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it-IT" sz="1100" b="1" dirty="0">
                <a:solidFill>
                  <a:schemeClr val="lt1"/>
                </a:solidFill>
                <a:latin typeface="Calibri"/>
                <a:ea typeface="Calibri"/>
                <a:cs typeface="Calibri"/>
                <a:sym typeface="Calibri"/>
              </a:rPr>
              <a:t>CENTRO TRASFERIMENTO TECNOLOGICO</a:t>
            </a:r>
            <a:endParaRPr dirty="0"/>
          </a:p>
        </p:txBody>
      </p:sp>
    </p:spTree>
    <p:extLst>
      <p:ext uri="{BB962C8B-B14F-4D97-AF65-F5344CB8AC3E}">
        <p14:creationId xmlns:p14="http://schemas.microsoft.com/office/powerpoint/2010/main" val="2435726836"/>
      </p:ext>
    </p:extLst>
  </p:cSld>
  <p:clrMapOvr>
    <a:masterClrMapping/>
  </p:clrMapOvr>
</p:sld>
</file>

<file path=ppt/theme/theme1.xml><?xml version="1.0" encoding="utf-8"?>
<a:theme xmlns:a="http://schemas.openxmlformats.org/drawingml/2006/main" name="Tema di Office">
  <a:themeElements>
    <a:clrScheme name="Tema di 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a di Offic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3758</TotalTime>
  <Words>1458</Words>
  <Application>Microsoft Office PowerPoint</Application>
  <PresentationFormat>Widescreen</PresentationFormat>
  <Paragraphs>329</Paragraphs>
  <Slides>19</Slides>
  <Notes>16</Notes>
  <HiddenSlides>0</HiddenSlides>
  <MMClips>0</MMClips>
  <ScaleCrop>false</ScaleCrop>
  <HeadingPairs>
    <vt:vector size="6" baseType="variant">
      <vt:variant>
        <vt:lpstr>Caratteri utilizzati</vt:lpstr>
      </vt:variant>
      <vt:variant>
        <vt:i4>3</vt:i4>
      </vt:variant>
      <vt:variant>
        <vt:lpstr>Tema</vt:lpstr>
      </vt:variant>
      <vt:variant>
        <vt:i4>1</vt:i4>
      </vt:variant>
      <vt:variant>
        <vt:lpstr>Titoli diapositive</vt:lpstr>
      </vt:variant>
      <vt:variant>
        <vt:i4>19</vt:i4>
      </vt:variant>
    </vt:vector>
  </HeadingPairs>
  <TitlesOfParts>
    <vt:vector size="23" baseType="lpstr">
      <vt:lpstr>Wingdings</vt:lpstr>
      <vt:lpstr>Calibri</vt:lpstr>
      <vt:lpstr>Arial</vt:lpstr>
      <vt:lpstr>Tema di Office</vt:lpstr>
      <vt:lpstr>Driver ecologici della biodiversità edafica nei sistemi viticoli del Trentino</vt:lpstr>
      <vt:lpstr>Teoria per intro</vt:lpstr>
      <vt:lpstr>Presentazione standard di PowerPoint</vt:lpstr>
      <vt:lpstr>OBIETTIVO DELLO STUDIO</vt:lpstr>
      <vt:lpstr>Presentazione standard di PowerPoint</vt:lpstr>
      <vt:lpstr>Presentazione standard di PowerPoint</vt:lpstr>
      <vt:lpstr>IL CAMPIONAMENTO</vt:lpstr>
      <vt:lpstr>METODI DI ANALISI Metodi ufficiali di analisi chimica dei suoli  DM13/9/99 suppl. ord. N°185 GU n°248 del 21/10/99</vt:lpstr>
      <vt:lpstr>ANALISI METABARCODING DELLA COMUNITÀ MICROBICA DEL SUOLO Caratterizzazione tassonomica mediante sequenziamento NGS (Illumina) di ampliconi 16S/ITS</vt:lpstr>
      <vt:lpstr>ANALISI DELLA COMUNITÀ DI MICROARTROPODI DEL SUOLO Parisi, 2001</vt:lpstr>
      <vt:lpstr>Presentazione standard di PowerPoint</vt:lpstr>
      <vt:lpstr>Presentazione standard di PowerPoint</vt:lpstr>
      <vt:lpstr>Presentazione standard di PowerPoint</vt:lpstr>
      <vt:lpstr>BIODIVERSITÀ: RICCHEZZA E RIPARTIZIONE</vt:lpstr>
      <vt:lpstr>IL RAME E LA BIODIVERSITA’ – RICCHEZZA</vt:lpstr>
      <vt:lpstr>IL RAME E LA BIODIVERSITA’ – RIPARTIZIONE</vt:lpstr>
      <vt:lpstr>CONCLUSIONI</vt:lpstr>
      <vt:lpstr>Presentazione standard di PowerPoint</vt:lpstr>
      <vt:lpstr>GRAZIE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Utente Windows</dc:creator>
  <cp:lastModifiedBy>Raffaella Morelli</cp:lastModifiedBy>
  <cp:revision>58</cp:revision>
  <cp:lastPrinted>2025-07-31T13:22:24Z</cp:lastPrinted>
  <dcterms:created xsi:type="dcterms:W3CDTF">2019-03-17T08:46:14Z</dcterms:created>
  <dcterms:modified xsi:type="dcterms:W3CDTF">2026-05-06T19:17:54Z</dcterms:modified>
</cp:coreProperties>
</file>